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90" r:id="rId8"/>
    <p:sldId id="269" r:id="rId9"/>
    <p:sldId id="275" r:id="rId10"/>
    <p:sldId id="258" r:id="rId11"/>
    <p:sldId id="271" r:id="rId12"/>
    <p:sldId id="272" r:id="rId13"/>
    <p:sldId id="260" r:id="rId14"/>
    <p:sldId id="285" r:id="rId15"/>
    <p:sldId id="263" r:id="rId16"/>
    <p:sldId id="286" r:id="rId17"/>
    <p:sldId id="287" r:id="rId18"/>
    <p:sldId id="288" r:id="rId19"/>
    <p:sldId id="289" r:id="rId20"/>
    <p:sldId id="273" r:id="rId21"/>
    <p:sldId id="276" r:id="rId22"/>
    <p:sldId id="277" r:id="rId23"/>
    <p:sldId id="274" r:id="rId24"/>
    <p:sldId id="280" r:id="rId25"/>
    <p:sldId id="281" r:id="rId26"/>
    <p:sldId id="282" r:id="rId27"/>
    <p:sldId id="283" r:id="rId28"/>
    <p:sldId id="284" r:id="rId29"/>
    <p:sldId id="264" r:id="rId30"/>
    <p:sldId id="279" r:id="rId31"/>
    <p:sldId id="291" r:id="rId32"/>
  </p:sldIdLst>
  <p:sldSz cx="18288000" cy="10287000"/>
  <p:notesSz cx="6858000" cy="9144000"/>
  <p:embeddedFontLst>
    <p:embeddedFont>
      <p:font typeface="Pretendard Medium" panose="020B0604020202020204" charset="-127"/>
      <p:regular r:id="rId33"/>
      <p:bold r:id="rId34"/>
    </p:embeddedFont>
    <p:embeddedFont>
      <p:font typeface="NanumGothic" pitchFamily="2" charset="-127"/>
      <p:regular r:id="rId35"/>
      <p:bold r:id="rId36"/>
    </p:embeddedFont>
    <p:embeddedFont>
      <p:font typeface="Noto Sans KR" panose="020B0200000000000000" pitchFamily="34" charset="-128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6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4.png"/><Relationship Id="rId7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18.png"/><Relationship Id="rId12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52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3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3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 rot="5940000">
            <a:off x="13741400" y="2349500"/>
            <a:ext cx="2260600" cy="226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9860000">
            <a:off x="-5725640" y="-4147501"/>
            <a:ext cx="21158200" cy="2114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-508000" y="8470900"/>
            <a:ext cx="9093200" cy="1003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" y="3143250"/>
            <a:ext cx="10972800" cy="2749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8000" b="1" i="0" u="none" strike="noStrike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연합학습 환경에서의 클라이언트 이질성 문제 해결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270000" y="9017000"/>
            <a:ext cx="1905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700" dirty="0" err="1">
                <a:solidFill>
                  <a:srgbClr val="304866">
                    <a:alpha val="65882"/>
                  </a:srgbClr>
                </a:solidFill>
                <a:latin typeface="+mj-ea"/>
                <a:ea typeface="+mj-ea"/>
              </a:rPr>
              <a:t>임</a:t>
            </a:r>
            <a:r>
              <a:rPr lang="ko-KR" altLang="en-US" sz="1700" b="0" i="0" u="none" strike="noStrike" dirty="0" err="1">
                <a:solidFill>
                  <a:srgbClr val="304866">
                    <a:alpha val="65882"/>
                  </a:srgbClr>
                </a:solidFill>
                <a:latin typeface="+mj-ea"/>
                <a:ea typeface="+mj-ea"/>
              </a:rPr>
              <a:t>동건</a:t>
            </a:r>
            <a:endParaRPr lang="ko-KR" sz="1700" b="0" i="0" u="none" strike="noStrike" dirty="0">
              <a:solidFill>
                <a:srgbClr val="304866">
                  <a:alpha val="65882"/>
                </a:srgbClr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82700" y="8610600"/>
            <a:ext cx="1892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2000" dirty="0">
                <a:solidFill>
                  <a:srgbClr val="304866"/>
                </a:solidFill>
                <a:latin typeface="+mj-ea"/>
                <a:ea typeface="+mj-ea"/>
              </a:rPr>
              <a:t>발표자</a:t>
            </a:r>
            <a:endParaRPr lang="en-US" sz="2000" b="0" i="0" u="none" strike="noStrike" dirty="0">
              <a:solidFill>
                <a:srgbClr val="304866"/>
              </a:solidFill>
              <a:latin typeface="+mj-ea"/>
              <a:ea typeface="+mj-ea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4254500" y="9017000"/>
            <a:ext cx="1905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700" b="0" i="0" u="none" strike="noStrike" dirty="0" err="1">
                <a:solidFill>
                  <a:srgbClr val="304866">
                    <a:alpha val="65882"/>
                  </a:srgbClr>
                </a:solidFill>
                <a:latin typeface="+mj-ea"/>
                <a:ea typeface="+mj-ea"/>
              </a:rPr>
              <a:t>정택준</a:t>
            </a:r>
            <a:endParaRPr lang="en-US" sz="1700" b="0" i="0" u="none" strike="noStrike" dirty="0">
              <a:solidFill>
                <a:srgbClr val="304866">
                  <a:alpha val="65882"/>
                </a:srgbClr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79900" y="8610600"/>
            <a:ext cx="1892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2000" b="0" i="0" u="none" strike="noStrike" dirty="0">
                <a:solidFill>
                  <a:srgbClr val="304866"/>
                </a:solidFill>
                <a:latin typeface="+mj-ea"/>
                <a:ea typeface="+mj-ea"/>
              </a:rPr>
              <a:t>팀원</a:t>
            </a:r>
            <a:endParaRPr lang="en-US" sz="2000" b="0" i="0" u="none" strike="noStrike" dirty="0">
              <a:solidFill>
                <a:srgbClr val="304866"/>
              </a:solidFill>
              <a:latin typeface="+mj-ea"/>
              <a:ea typeface="+mj-ea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6781800" y="9017000"/>
            <a:ext cx="1905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1700" b="0" i="0" u="none" strike="noStrike" dirty="0">
                <a:solidFill>
                  <a:srgbClr val="304866">
                    <a:alpha val="65882"/>
                  </a:srgbClr>
                </a:solidFill>
                <a:latin typeface="+mj-ea"/>
                <a:ea typeface="+mj-ea"/>
              </a:rPr>
              <a:t>한하영</a:t>
            </a:r>
            <a:endParaRPr lang="ko-KR" sz="1700" b="0" i="0" u="none" strike="noStrike" dirty="0">
              <a:solidFill>
                <a:srgbClr val="304866">
                  <a:alpha val="65882"/>
                </a:srgbClr>
              </a:solidFill>
              <a:latin typeface="+mj-ea"/>
              <a:ea typeface="+mj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94500" y="8610600"/>
            <a:ext cx="1892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2000" b="0" i="0" u="none" strike="noStrike" dirty="0">
                <a:solidFill>
                  <a:srgbClr val="304866"/>
                </a:solidFill>
                <a:latin typeface="+mj-ea"/>
                <a:ea typeface="+mj-ea"/>
              </a:rPr>
              <a:t>팀원</a:t>
            </a:r>
            <a:endParaRPr lang="en-US" sz="2000" b="0" i="0" u="none" strike="noStrike" dirty="0">
              <a:solidFill>
                <a:srgbClr val="304866"/>
              </a:solidFill>
              <a:latin typeface="+mj-ea"/>
              <a:ea typeface="+mj-ea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 rot="3720000">
            <a:off x="16611600" y="5499100"/>
            <a:ext cx="787400" cy="78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149600" y="8991600"/>
            <a:ext cx="5842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43600" y="8991600"/>
            <a:ext cx="5842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7272000" y="838200"/>
            <a:ext cx="279400" cy="63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57300" y="6261100"/>
            <a:ext cx="5994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304866">
                    <a:alpha val="50196"/>
                  </a:srgbClr>
                </a:solidFill>
                <a:latin typeface="+mj-ea"/>
                <a:ea typeface="+mj-ea"/>
              </a:rPr>
              <a:t>사물인터넷 </a:t>
            </a:r>
            <a:r>
              <a:rPr lang="en-US" altLang="ko-KR" sz="2300" b="0" i="0" u="none" strike="noStrike" dirty="0">
                <a:solidFill>
                  <a:srgbClr val="304866">
                    <a:alpha val="50196"/>
                  </a:srgbClr>
                </a:solidFill>
                <a:latin typeface="+mj-ea"/>
                <a:ea typeface="+mj-ea"/>
              </a:rPr>
              <a:t>1</a:t>
            </a:r>
            <a:r>
              <a:rPr lang="ko-KR" altLang="en-US" sz="2300" b="0" i="0" u="none" strike="noStrike" dirty="0">
                <a:solidFill>
                  <a:srgbClr val="304866">
                    <a:alpha val="50196"/>
                  </a:srgbClr>
                </a:solidFill>
                <a:latin typeface="+mj-ea"/>
                <a:ea typeface="+mj-ea"/>
              </a:rPr>
              <a:t>분반 </a:t>
            </a:r>
            <a:r>
              <a:rPr lang="en-US" altLang="ko-KR" sz="2300" b="0" i="0" u="none" strike="noStrike" dirty="0">
                <a:solidFill>
                  <a:srgbClr val="304866">
                    <a:alpha val="50196"/>
                  </a:srgbClr>
                </a:solidFill>
                <a:latin typeface="+mj-ea"/>
                <a:ea typeface="+mj-ea"/>
              </a:rPr>
              <a:t>1</a:t>
            </a:r>
            <a:r>
              <a:rPr lang="ko-KR" altLang="en-US" sz="2300" b="0" i="0" u="none" strike="noStrike" dirty="0">
                <a:solidFill>
                  <a:srgbClr val="304866">
                    <a:alpha val="50196"/>
                  </a:srgbClr>
                </a:solidFill>
                <a:latin typeface="+mj-ea"/>
                <a:ea typeface="+mj-ea"/>
              </a:rPr>
              <a:t>조</a:t>
            </a:r>
            <a:endParaRPr lang="ko-KR" sz="2300" b="0" i="0" u="none" strike="noStrike" dirty="0">
              <a:solidFill>
                <a:srgbClr val="304866">
                  <a:alpha val="50196"/>
                </a:srgb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099300" y="-7670800"/>
            <a:ext cx="4076700" cy="1869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62200" y="2120900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ea typeface="Pretendard Medium"/>
              </a:rPr>
              <a:t>ADM</a:t>
            </a:r>
            <a:r>
              <a:rPr lang="ko-KR" altLang="en-US" sz="7200" spc="-300" dirty="0">
                <a:solidFill>
                  <a:srgbClr val="FFFFFF"/>
                </a:solidFill>
                <a:ea typeface="Pretendard Medium"/>
              </a:rPr>
              <a:t> 알고리즘</a:t>
            </a:r>
            <a:r>
              <a:rPr lang="en-US" altLang="ko-KR" sz="7200" spc="-300" dirty="0">
                <a:solidFill>
                  <a:srgbClr val="FFFFFF"/>
                </a:solidFill>
                <a:ea typeface="Pretendard Medium"/>
              </a:rPr>
              <a:t>:</a:t>
            </a:r>
            <a:r>
              <a:rPr lang="ko-KR" altLang="en-US" sz="7200" spc="-300" dirty="0">
                <a:solidFill>
                  <a:srgbClr val="FFFFFF"/>
                </a:solidFill>
                <a:ea typeface="Pretendard Medium"/>
              </a:rPr>
              <a:t> 핵심기능</a:t>
            </a:r>
            <a:endParaRPr lang="ko-KR" sz="7200" b="0" i="0" u="none" strike="noStrike" spc="-300" dirty="0">
              <a:solidFill>
                <a:srgbClr val="FFFFFF"/>
              </a:solidFill>
              <a:ea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6019800"/>
            <a:ext cx="13423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7810500"/>
            <a:ext cx="134239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22700" y="4673600"/>
            <a:ext cx="132842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" altLang="ko-KR" sz="2300" b="1" i="0" dirty="0">
                <a:effectLst/>
                <a:latin typeface="Noto Sans KR"/>
              </a:rPr>
              <a:t>Dataset Size Adjustment (</a:t>
            </a:r>
            <a:r>
              <a:rPr lang="ko-KR" altLang="en-US" sz="2300" b="1" i="0" dirty="0">
                <a:effectLst/>
                <a:latin typeface="Noto Sans KR"/>
              </a:rPr>
              <a:t>데이터셋 크기 동적 조절</a:t>
            </a:r>
            <a:r>
              <a:rPr lang="en-US" altLang="ko-KR" sz="2300" b="1" i="0" dirty="0">
                <a:effectLst/>
                <a:latin typeface="Noto Sans KR"/>
              </a:rPr>
              <a:t>)</a:t>
            </a:r>
          </a:p>
          <a:p>
            <a:pPr algn="l"/>
            <a:r>
              <a:rPr lang="ko-KR" altLang="en-US" sz="2300" b="0" i="0" dirty="0">
                <a:solidFill>
                  <a:srgbClr val="9CA3AF"/>
                </a:solidFill>
                <a:effectLst/>
                <a:latin typeface="Noto Sans KR"/>
              </a:rPr>
              <a:t>통신 라운드가 지속될수록 데이터 양이 모델 정확도 향상에 미치는 영향이 감소한다는 점에 착안</a:t>
            </a:r>
            <a:endParaRPr lang="en-US" altLang="ko-KR" sz="2300" b="0" i="0" dirty="0">
              <a:solidFill>
                <a:srgbClr val="9CA3AF"/>
              </a:solidFill>
              <a:effectLst/>
              <a:latin typeface="Noto Sans K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4635500"/>
            <a:ext cx="1028700" cy="1028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63800" y="4902200"/>
            <a:ext cx="901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700" b="0" i="0" u="none" strike="noStrike">
                <a:solidFill>
                  <a:srgbClr val="628FC9"/>
                </a:solidFill>
                <a:latin typeface="Pretendard Medium"/>
              </a:rPr>
              <a:t>01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6388100"/>
            <a:ext cx="1028700" cy="1028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63800" y="6654800"/>
            <a:ext cx="901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700" b="0" i="0" u="none" strike="noStrike">
                <a:solidFill>
                  <a:srgbClr val="628FC9"/>
                </a:solidFill>
                <a:latin typeface="Pretendard Medium"/>
              </a:rPr>
              <a:t>02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8178800"/>
            <a:ext cx="1028700" cy="102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463800" y="8445500"/>
            <a:ext cx="901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700" b="0" i="0" u="none" strike="noStrike" dirty="0">
                <a:solidFill>
                  <a:srgbClr val="628FC9"/>
                </a:solidFill>
                <a:latin typeface="Pretendard Medium"/>
              </a:rPr>
              <a:t>03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Pretendard Medium"/>
              </a:rPr>
              <a:t>0</a:t>
            </a:r>
            <a:r>
              <a:rPr lang="en-US" altLang="ko-KR" sz="2900" b="0" i="0" u="none" strike="noStrike" dirty="0">
                <a:solidFill>
                  <a:srgbClr val="628FC9"/>
                </a:solidFill>
                <a:latin typeface="Pretendard Medium"/>
              </a:rPr>
              <a:t>7</a:t>
            </a:r>
            <a:endParaRPr lang="en-US" sz="2900" b="0" i="0" u="none" strike="noStrike" dirty="0">
              <a:solidFill>
                <a:srgbClr val="628FC9"/>
              </a:solidFill>
              <a:latin typeface="Pretendard Medium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B85054DB-59C6-4CEA-E0E4-896AF11E1CE7}"/>
              </a:ext>
            </a:extLst>
          </p:cNvPr>
          <p:cNvSpPr txBox="1"/>
          <p:nvPr/>
        </p:nvSpPr>
        <p:spPr>
          <a:xfrm>
            <a:off x="3822700" y="6432550"/>
            <a:ext cx="132842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" altLang="ko-KR" sz="2400" b="1" i="0" dirty="0">
                <a:effectLst/>
                <a:latin typeface="Noto Sans KR"/>
              </a:rPr>
              <a:t>Class Adjustment (</a:t>
            </a:r>
            <a:r>
              <a:rPr lang="ko-KR" altLang="en-US" sz="2400" b="1" i="0" dirty="0">
                <a:effectLst/>
                <a:latin typeface="Noto Sans KR"/>
              </a:rPr>
              <a:t>클래스 분포 조절</a:t>
            </a:r>
            <a:r>
              <a:rPr lang="en-US" altLang="ko-KR" sz="2400" b="1" i="0" dirty="0">
                <a:effectLst/>
                <a:latin typeface="Noto Sans KR"/>
              </a:rPr>
              <a:t>)</a:t>
            </a:r>
          </a:p>
          <a:p>
            <a:pPr algn="l"/>
            <a:r>
              <a:rPr lang="ko-KR" altLang="en-US" sz="2400" dirty="0">
                <a:solidFill>
                  <a:srgbClr val="9CA3AF"/>
                </a:solidFill>
              </a:rPr>
              <a:t>데이터 분포가 불균형한</a:t>
            </a:r>
            <a:r>
              <a:rPr lang="en-US" altLang="ko-KR" sz="2400" dirty="0">
                <a:solidFill>
                  <a:srgbClr val="9CA3AF"/>
                </a:solidFill>
              </a:rPr>
              <a:t>(</a:t>
            </a:r>
            <a:r>
              <a:rPr lang="en" altLang="ko-KR" sz="2400" dirty="0">
                <a:solidFill>
                  <a:srgbClr val="9CA3AF"/>
                </a:solidFill>
              </a:rPr>
              <a:t>Non-IID) </a:t>
            </a:r>
            <a:r>
              <a:rPr lang="ko-KR" altLang="en-US" sz="2400" dirty="0">
                <a:solidFill>
                  <a:srgbClr val="9CA3AF"/>
                </a:solidFill>
              </a:rPr>
              <a:t>환경에서 특정 클래스에 편향되는 것을 방지</a:t>
            </a:r>
            <a:endParaRPr lang="en-US" altLang="ko-KR" sz="2400" b="0" i="0" dirty="0">
              <a:solidFill>
                <a:srgbClr val="9CA3AF"/>
              </a:solidFill>
              <a:effectLst/>
              <a:latin typeface="Noto Sans KR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C7137BB5-4230-B612-AA00-5EEF1E2CF38F}"/>
              </a:ext>
            </a:extLst>
          </p:cNvPr>
          <p:cNvSpPr txBox="1"/>
          <p:nvPr/>
        </p:nvSpPr>
        <p:spPr>
          <a:xfrm>
            <a:off x="3822700" y="8204200"/>
            <a:ext cx="132842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" altLang="ko-KR" sz="2400" b="1" i="0" dirty="0">
                <a:effectLst/>
                <a:latin typeface="Noto Sans KR"/>
              </a:rPr>
              <a:t>Latency Optimization (</a:t>
            </a:r>
            <a:r>
              <a:rPr lang="ko-KR" altLang="en-US" sz="2400" b="1" i="0" dirty="0">
                <a:effectLst/>
                <a:latin typeface="Noto Sans KR"/>
              </a:rPr>
              <a:t>지연 시간 최적화</a:t>
            </a:r>
            <a:r>
              <a:rPr lang="en-US" altLang="ko-KR" sz="2400" b="1" i="0" dirty="0">
                <a:effectLst/>
                <a:latin typeface="Noto Sans KR"/>
              </a:rPr>
              <a:t>)</a:t>
            </a:r>
          </a:p>
          <a:p>
            <a:pPr algn="l"/>
            <a:r>
              <a:rPr lang="ko-KR" altLang="en-US" sz="2400" dirty="0" err="1">
                <a:solidFill>
                  <a:srgbClr val="9CA3AF"/>
                </a:solidFill>
              </a:rPr>
              <a:t>저사양</a:t>
            </a:r>
            <a:r>
              <a:rPr lang="ko-KR" altLang="en-US" sz="2400" dirty="0">
                <a:solidFill>
                  <a:srgbClr val="9CA3AF"/>
                </a:solidFill>
              </a:rPr>
              <a:t> 클라이언트의 연산 부담 경감</a:t>
            </a:r>
            <a:endParaRPr lang="en-US" altLang="ko-KR" sz="2400" b="0" i="0" dirty="0">
              <a:solidFill>
                <a:srgbClr val="9CA3AF"/>
              </a:solidFill>
              <a:effectLst/>
              <a:latin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23915-1A4D-3160-ECEA-3AFC60552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E9C1AB1-5116-0F37-02EA-0A81BE4C7E70}"/>
              </a:ext>
            </a:extLst>
          </p:cNvPr>
          <p:cNvSpPr/>
          <p:nvPr/>
        </p:nvSpPr>
        <p:spPr>
          <a:xfrm>
            <a:off x="865143" y="6801733"/>
            <a:ext cx="9089843" cy="3211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1AD9EBE-4C25-9C9D-BCB8-1CA181A407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4EA6CC4-9DEE-62EC-5F63-CEF3C29D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1E63799-7A3A-9854-2989-8F201739F6D1}"/>
              </a:ext>
            </a:extLst>
          </p:cNvPr>
          <p:cNvSpPr txBox="1"/>
          <p:nvPr/>
        </p:nvSpPr>
        <p:spPr>
          <a:xfrm>
            <a:off x="2362200" y="1879600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알고리즘</a:t>
            </a:r>
            <a:r>
              <a:rPr lang="en-US" altLang="ko-KR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정의 및 목적</a:t>
            </a:r>
            <a:endParaRPr lang="ko-KR" sz="5600" b="0" i="0" u="none" strike="noStrike" spc="-2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9E998E8-1FBC-55BA-3C4E-73D8B35E83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D472ABD-59AA-F9BF-A2B4-A4C1610191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F8DDBA1-595C-220F-0A20-AA49374AB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B3473E6-4085-8A24-29E9-4F6F832FA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35048B4-7A20-BFB7-91D7-DE1574274319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B3D83088-8B42-D6B4-B95B-457A3BBB86B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7726C8F-9585-D38A-BED6-D4A97E283D71}"/>
              </a:ext>
            </a:extLst>
          </p:cNvPr>
          <p:cNvSpPr/>
          <p:nvPr/>
        </p:nvSpPr>
        <p:spPr>
          <a:xfrm>
            <a:off x="865143" y="3281563"/>
            <a:ext cx="9089843" cy="3211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BB6103-5B39-3243-C270-9B41E1D2C454}"/>
              </a:ext>
            </a:extLst>
          </p:cNvPr>
          <p:cNvSpPr txBox="1"/>
          <p:nvPr/>
        </p:nvSpPr>
        <p:spPr>
          <a:xfrm>
            <a:off x="1268186" y="3617169"/>
            <a:ext cx="8077200" cy="254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BWA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정의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 &amp; Weight Adjustment)</a:t>
            </a:r>
          </a:p>
          <a:p>
            <a:pPr algn="ctr">
              <a:lnSpc>
                <a:spcPct val="150000"/>
              </a:lnSpc>
            </a:pPr>
            <a:endParaRPr lang="en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매 라운드마다 배치 크기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bₜ)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클라이언트 집계 가중치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l-GR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λ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ₖ,t)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b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강화학습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PPO)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기반 정책으로 자동 조정하는 알고리즘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환경에서 발생하는 시간적 지연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 편차를 줄이는 적응형 제어 방식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Actor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네트워크가 현재 상태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(state)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받아서 최적의 배치 사이즈를 선택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B548C6-B622-D280-4498-6DF8CA5EA095}"/>
              </a:ext>
            </a:extLst>
          </p:cNvPr>
          <p:cNvSpPr txBox="1"/>
          <p:nvPr/>
        </p:nvSpPr>
        <p:spPr>
          <a:xfrm>
            <a:off x="125186" y="6896100"/>
            <a:ext cx="10009414" cy="2812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BWA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목적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 시간 단축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적절한 배치 크기 선택으로 빠른 로컬 업데이트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성능 안정화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Non-IID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인해 발생하는 가중치 편향 방지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효율 최적화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개선 대비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latency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비용을 최소화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FedAvg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고정적 정책을 보완하여 상황에 맞는 최적 행동 학습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5652F9-42C5-FCEB-E290-A5E04580ED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0" y="4887229"/>
            <a:ext cx="7094427" cy="204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3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8CC44-AC9B-CA51-802D-34EF234D9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2B492D-21A7-4C47-3979-E6861EA306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099300" y="-7670800"/>
            <a:ext cx="4076700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028C25-3486-B25D-7733-AA5D62D590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086102" y="-1226938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0A465CC-5303-6E18-1FA7-0E7D1333E0D6}"/>
              </a:ext>
            </a:extLst>
          </p:cNvPr>
          <p:cNvSpPr txBox="1"/>
          <p:nvPr/>
        </p:nvSpPr>
        <p:spPr>
          <a:xfrm>
            <a:off x="2362200" y="2120900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알고리즘</a:t>
            </a: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핵심기능 및 </a:t>
            </a:r>
            <a:r>
              <a:rPr lang="ko-KR" altLang="en-US" sz="7200" spc="-300" dirty="0" err="1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매커니즘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5ADBEE5-7D1B-C4A5-D9EB-481145826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CF862CD-5A69-8215-4322-127B86983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CD48888-2FB6-5419-0298-680B607E75B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E24401E0-807E-0A2A-F770-21E14D81B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2E3E4CB7-6E45-7177-9ECE-FC32A42FD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25FC3F49-90D7-B1F6-BBD7-9B1D03E50934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E8997-3584-FFCA-398E-0D7AAAF928B6}"/>
              </a:ext>
            </a:extLst>
          </p:cNvPr>
          <p:cNvSpPr txBox="1"/>
          <p:nvPr/>
        </p:nvSpPr>
        <p:spPr>
          <a:xfrm>
            <a:off x="2973616" y="4991100"/>
            <a:ext cx="999308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핵심 기능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배치 크기 선택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bₜ)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작은 배치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빠름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·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정확도 변동 큼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큰 배치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안정적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·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느림 → 강화학습으로 동적 선택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클라이언트 가중치 조절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l-GR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λ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ₖ,t)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Non-IID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상황에서 특정 클래스로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과적합되는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것 방지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라운드별 최적 정책 학습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개선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Loss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Time Cost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반영한 보상 계산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전체 라운드 시간 효율 극대화</a:t>
            </a:r>
          </a:p>
        </p:txBody>
      </p:sp>
    </p:spTree>
    <p:extLst>
      <p:ext uri="{BB962C8B-B14F-4D97-AF65-F5344CB8AC3E}">
        <p14:creationId xmlns:p14="http://schemas.microsoft.com/office/powerpoint/2010/main" val="255914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3926799" y="-4496502"/>
            <a:ext cx="10983703" cy="19256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62200" y="1879600"/>
            <a:ext cx="6921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600" b="0" i="0" u="none" strike="noStrike" spc="-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 구성</a:t>
            </a:r>
            <a:endParaRPr lang="ko-KR" sz="5600" b="0" i="0" u="none" strike="noStrike" spc="-2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13860000">
            <a:off x="-698500" y="3149600"/>
            <a:ext cx="1295400" cy="129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360000">
            <a:off x="-660400" y="8331200"/>
            <a:ext cx="2628900" cy="262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0500" y="1333500"/>
            <a:ext cx="10795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A8E8792A-4235-2330-E213-76A1271B8742}"/>
              </a:ext>
            </a:extLst>
          </p:cNvPr>
          <p:cNvSpPr txBox="1"/>
          <p:nvPr/>
        </p:nvSpPr>
        <p:spPr>
          <a:xfrm>
            <a:off x="1985818" y="5302141"/>
            <a:ext cx="6805152" cy="19749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200" b="1" i="0" u="none" strike="noStrike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 </a:t>
            </a:r>
            <a:r>
              <a:rPr lang="en-US" altLang="ko-KR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3,</a:t>
            </a:r>
            <a:r>
              <a:rPr lang="ko-KR" altLang="en-US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-US" altLang="ko-KR" sz="2200" b="1" i="0" u="none" strike="noStrike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200" b="1" i="0" u="none" strike="noStrike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200" b="1" i="0" u="none" strike="noStrike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CPU: Intel Core i5-11300H (8 CPUs)</a:t>
            </a:r>
          </a:p>
          <a:p>
            <a:pPr lvl="0" algn="ctr">
              <a:lnSpc>
                <a:spcPct val="122009"/>
              </a:lnSpc>
            </a:pPr>
            <a:r>
              <a:rPr lang="ko-KR" altLang="en-US" sz="2200" b="1" i="0" u="none" strike="noStrike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</a:t>
            </a:r>
            <a:r>
              <a:rPr lang="en-US" altLang="ko-KR" sz="2200" b="1" i="0" u="none" strike="noStrike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16</a:t>
            </a:r>
            <a:r>
              <a:rPr lang="en" altLang="ko-KR" sz="2200" b="1" i="0" u="none" strike="noStrike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GB</a:t>
            </a:r>
            <a:endParaRPr lang="en-US" sz="2200" b="1" i="0" u="none" strike="noStrike" dirty="0">
              <a:solidFill>
                <a:schemeClr val="bg1">
                  <a:alpha val="76078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9E5143D8-48E0-41F3-E8EA-CB1833F9ED63}"/>
              </a:ext>
            </a:extLst>
          </p:cNvPr>
          <p:cNvSpPr txBox="1"/>
          <p:nvPr/>
        </p:nvSpPr>
        <p:spPr>
          <a:xfrm>
            <a:off x="1985818" y="7442123"/>
            <a:ext cx="6544686" cy="19749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서버</a:t>
            </a:r>
            <a:r>
              <a:rPr lang="en-US" altLang="ko-KR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200" b="1" i="0" u="none" strike="noStrike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Intel(R) Core(TM) i7-1065G7 CPU (8 CPUs)</a:t>
            </a:r>
          </a:p>
          <a:p>
            <a:pPr lvl="0" algn="ctr">
              <a:lnSpc>
                <a:spcPct val="122009"/>
              </a:lnSpc>
            </a:pPr>
            <a:r>
              <a:rPr lang="ko-KR" altLang="en-US" sz="2200" b="1" i="0" u="none" strike="noStrike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메모리</a:t>
            </a:r>
            <a:r>
              <a:rPr lang="en-US" altLang="ko-KR" sz="2200" b="1" i="0" u="none" strike="noStrike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16GB</a:t>
            </a:r>
            <a:endParaRPr lang="en" altLang="ko-KR" sz="2200" b="1" i="0" u="none" strike="noStrike" dirty="0">
              <a:solidFill>
                <a:schemeClr val="bg1">
                  <a:alpha val="76078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B217BFEA-9B8A-46DA-4FA5-19F621810D34}"/>
              </a:ext>
            </a:extLst>
          </p:cNvPr>
          <p:cNvSpPr txBox="1"/>
          <p:nvPr/>
        </p:nvSpPr>
        <p:spPr>
          <a:xfrm>
            <a:off x="1564538" y="3148414"/>
            <a:ext cx="6544686" cy="19749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ko-KR" altLang="en-US" sz="2200" b="1" i="0" u="none" strike="noStrike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 </a:t>
            </a:r>
            <a:r>
              <a:rPr lang="en-US" altLang="ko-KR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1,</a:t>
            </a:r>
            <a:r>
              <a:rPr lang="ko-KR" altLang="en-US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2: </a:t>
            </a:r>
            <a:r>
              <a:rPr lang="ko-KR" altLang="en-US" sz="2200" b="1" dirty="0" err="1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라즈베리파이</a:t>
            </a:r>
            <a:r>
              <a:rPr lang="ko-KR" altLang="en-US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 Developer Kit</a:t>
            </a:r>
            <a:endParaRPr lang="en" altLang="ko-KR" sz="2200" b="1" i="0" u="none" strike="noStrike" dirty="0">
              <a:solidFill>
                <a:schemeClr val="bg1">
                  <a:alpha val="76078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4ACE5E-0DEE-B968-459F-6DCDF87F2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4110" y="7388755"/>
            <a:ext cx="1240416" cy="1186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142C85-0282-5156-24D3-58EA45621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6826" y="3758664"/>
            <a:ext cx="1240416" cy="1186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A09207-7718-FF27-3F84-09C2F54B7C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8962" y="3758664"/>
            <a:ext cx="1267382" cy="11055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36ACBA-2B16-DEF4-8D42-90B4903C48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66826" y="7625860"/>
            <a:ext cx="1267382" cy="11055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64233EF-FE59-3CEF-BE14-63E8C92B4E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9800" y="5369091"/>
            <a:ext cx="1600200" cy="1530626"/>
          </a:xfrm>
          <a:prstGeom prst="rect">
            <a:avLst/>
          </a:prstGeom>
        </p:spPr>
      </p:pic>
      <p:sp>
        <p:nvSpPr>
          <p:cNvPr id="23" name="TextBox 16">
            <a:extLst>
              <a:ext uri="{FF2B5EF4-FFF2-40B4-BE49-F238E27FC236}">
                <a16:creationId xmlns:a16="http://schemas.microsoft.com/office/drawing/2014/main" id="{8478349B-B9F3-DC61-6FFB-7F814D6DE5FE}"/>
              </a:ext>
            </a:extLst>
          </p:cNvPr>
          <p:cNvSpPr txBox="1"/>
          <p:nvPr/>
        </p:nvSpPr>
        <p:spPr>
          <a:xfrm>
            <a:off x="16475739" y="4786398"/>
            <a:ext cx="1158469" cy="9271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en-US" altLang="ko-KR" sz="2200" b="1" dirty="0" err="1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Rpi</a:t>
            </a:r>
            <a:r>
              <a:rPr lang="en-US" altLang="ko-KR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2</a:t>
            </a:r>
            <a:endParaRPr lang="en" altLang="ko-KR" sz="2200" b="1" i="0" u="none" strike="noStrike" dirty="0">
              <a:solidFill>
                <a:schemeClr val="bg1">
                  <a:alpha val="76078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A4673EC9-14A5-DD88-9C8D-C86BC4CD32EF}"/>
              </a:ext>
            </a:extLst>
          </p:cNvPr>
          <p:cNvSpPr txBox="1"/>
          <p:nvPr/>
        </p:nvSpPr>
        <p:spPr>
          <a:xfrm>
            <a:off x="11136057" y="8519476"/>
            <a:ext cx="1158469" cy="9271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en-US" altLang="ko-KR" sz="2200" b="1" dirty="0" err="1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Rpi</a:t>
            </a:r>
            <a:r>
              <a:rPr lang="en-US" altLang="ko-KR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1</a:t>
            </a:r>
            <a:endParaRPr lang="en" altLang="ko-KR" sz="2200" b="1" i="0" u="none" strike="noStrike" dirty="0">
              <a:solidFill>
                <a:schemeClr val="bg1">
                  <a:alpha val="76078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C5EB8086-9DA3-35D0-0F9C-6D3C2C923B10}"/>
              </a:ext>
            </a:extLst>
          </p:cNvPr>
          <p:cNvSpPr txBox="1"/>
          <p:nvPr/>
        </p:nvSpPr>
        <p:spPr>
          <a:xfrm>
            <a:off x="11059224" y="4786398"/>
            <a:ext cx="1158469" cy="9271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en-US" altLang="ko-KR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Laptop 1</a:t>
            </a:r>
            <a:endParaRPr lang="en" altLang="ko-KR" sz="2200" b="1" i="0" u="none" strike="noStrike" dirty="0">
              <a:solidFill>
                <a:schemeClr val="bg1">
                  <a:alpha val="76078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C6F15765-33A5-33E1-5787-62CB76D82FC8}"/>
              </a:ext>
            </a:extLst>
          </p:cNvPr>
          <p:cNvSpPr txBox="1"/>
          <p:nvPr/>
        </p:nvSpPr>
        <p:spPr>
          <a:xfrm>
            <a:off x="16475738" y="8519476"/>
            <a:ext cx="1158469" cy="9271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en-US" altLang="ko-KR" sz="2200" b="1" dirty="0">
                <a:solidFill>
                  <a:schemeClr val="bg1">
                    <a:alpha val="76078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Laptop 2</a:t>
            </a:r>
            <a:endParaRPr lang="en" altLang="ko-KR" sz="2200" b="1" i="0" u="none" strike="noStrike" dirty="0">
              <a:solidFill>
                <a:schemeClr val="bg1">
                  <a:alpha val="76078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97CD4-67D9-04EC-96E6-7089DC855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5C2F92-6575-FF44-E64D-453D960FDB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 rot="16200000">
            <a:off x="3926799" y="-4496502"/>
            <a:ext cx="10983703" cy="19256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1BABB17-E279-1E42-5703-28C1D3A5E107}"/>
              </a:ext>
            </a:extLst>
          </p:cNvPr>
          <p:cNvSpPr txBox="1"/>
          <p:nvPr/>
        </p:nvSpPr>
        <p:spPr>
          <a:xfrm>
            <a:off x="2324100" y="1485900"/>
            <a:ext cx="99822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000" b="0" i="0" u="none" strike="noStrike" spc="-2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네트워크 통신 동영상 시연</a:t>
            </a:r>
            <a:endParaRPr lang="ko-KR" sz="5000" b="0" i="0" u="none" strike="noStrike" spc="-2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0F68133-41B7-26E4-639E-16B02B97FFC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 rot="13860000">
            <a:off x="-698500" y="3149600"/>
            <a:ext cx="1295400" cy="129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B554781-9540-5DD7-6D0F-33A7C67710D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360000">
            <a:off x="-660400" y="8331200"/>
            <a:ext cx="2628900" cy="2628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D564BD0-8272-D321-146E-A36E2EF53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0500" y="1333500"/>
            <a:ext cx="10795000" cy="254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7D259DC-86B6-3766-F436-195281EA00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836DF21-0215-FE74-CF98-FE842DA259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A122B5B-B4D1-F98C-5184-9CB951C195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B84AD64B-9CC1-F4D0-3743-A6BC7848D6E4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11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동영상">
            <a:hlinkClick r:id="" action="ppaction://media"/>
            <a:extLst>
              <a:ext uri="{FF2B5EF4-FFF2-40B4-BE49-F238E27FC236}">
                <a16:creationId xmlns:a16="http://schemas.microsoft.com/office/drawing/2014/main" id="{BCF65713-83FD-162F-620D-6DD70985CD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38400" y="2377422"/>
            <a:ext cx="14032860" cy="78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62200" y="1879600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수행 단계</a:t>
            </a:r>
            <a:endParaRPr lang="ko-KR" sz="5600" b="0" i="0" u="none" strike="noStrike" spc="-2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2617583" y="3316157"/>
            <a:ext cx="4084782" cy="296505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825390" y="3815376"/>
            <a:ext cx="3669168" cy="19749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009"/>
              </a:lnSpc>
            </a:pPr>
            <a:r>
              <a:rPr lang="en-US" altLang="ko-KR" sz="2500" b="1" i="0" u="none" strike="noStrike" dirty="0">
                <a:solidFill>
                  <a:srgbClr val="304866">
                    <a:alpha val="76078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01: </a:t>
            </a:r>
            <a:r>
              <a:rPr lang="ko-KR" altLang="en-US" sz="2500" b="1" i="0" u="none" strike="noStrike" dirty="0">
                <a:solidFill>
                  <a:srgbClr val="304866">
                    <a:alpha val="76078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환경 구축</a:t>
            </a:r>
            <a:endParaRPr lang="en-US" altLang="ko-KR" sz="2500" b="1" i="0" u="none" strike="noStrike" dirty="0">
              <a:solidFill>
                <a:srgbClr val="304866">
                  <a:alpha val="76078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818" y="6665329"/>
            <a:ext cx="4084782" cy="2965052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287739" y="6890299"/>
            <a:ext cx="3608940" cy="26099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" altLang="ko-KR" sz="2500" b="1" dirty="0">
                <a:solidFill>
                  <a:srgbClr val="D1D5D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02: ADM </a:t>
            </a:r>
            <a:r>
              <a:rPr lang="ko-KR" altLang="en-US" sz="2500" b="1" dirty="0">
                <a:solidFill>
                  <a:srgbClr val="D1D5D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구현</a:t>
            </a:r>
            <a:endParaRPr lang="en-US" altLang="ko-KR" sz="2500" b="1" dirty="0">
              <a:solidFill>
                <a:srgbClr val="D1D5D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7" name="Picture 15">
            <a:extLst>
              <a:ext uri="{FF2B5EF4-FFF2-40B4-BE49-F238E27FC236}">
                <a16:creationId xmlns:a16="http://schemas.microsoft.com/office/drawing/2014/main" id="{AE569C4D-641B-E4D2-67AD-1A639460400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9638498" y="3285238"/>
            <a:ext cx="4084782" cy="2965052"/>
          </a:xfrm>
          <a:prstGeom prst="rect">
            <a:avLst/>
          </a:prstGeom>
        </p:spPr>
      </p:pic>
      <p:sp>
        <p:nvSpPr>
          <p:cNvPr id="28" name="TextBox 16">
            <a:extLst>
              <a:ext uri="{FF2B5EF4-FFF2-40B4-BE49-F238E27FC236}">
                <a16:creationId xmlns:a16="http://schemas.microsoft.com/office/drawing/2014/main" id="{D250D25D-C2F0-E73A-22B3-8ADC3058C6E1}"/>
              </a:ext>
            </a:extLst>
          </p:cNvPr>
          <p:cNvSpPr txBox="1"/>
          <p:nvPr/>
        </p:nvSpPr>
        <p:spPr>
          <a:xfrm>
            <a:off x="9919371" y="3791291"/>
            <a:ext cx="3523036" cy="19749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2009"/>
              </a:lnSpc>
            </a:pPr>
            <a:r>
              <a:rPr lang="en-US" altLang="ko-KR" sz="2500" b="1" i="0" u="none" strike="noStrike" dirty="0">
                <a:solidFill>
                  <a:srgbClr val="304866">
                    <a:alpha val="76078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03: </a:t>
            </a:r>
            <a:r>
              <a:rPr lang="en-US" altLang="ko-KR" sz="2500" b="1" dirty="0">
                <a:solidFill>
                  <a:srgbClr val="304866">
                    <a:alpha val="76078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2500" b="1" dirty="0">
                <a:solidFill>
                  <a:srgbClr val="304866">
                    <a:alpha val="76078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구현</a:t>
            </a:r>
            <a:endParaRPr lang="en-US" altLang="ko-KR" sz="2500" b="1" dirty="0">
              <a:solidFill>
                <a:srgbClr val="304866">
                  <a:alpha val="76078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9" name="Picture 19">
            <a:extLst>
              <a:ext uri="{FF2B5EF4-FFF2-40B4-BE49-F238E27FC236}">
                <a16:creationId xmlns:a16="http://schemas.microsoft.com/office/drawing/2014/main" id="{C8A2C8FD-F60C-EF19-130D-DEEBBDABF4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66443" y="6756551"/>
            <a:ext cx="4084782" cy="2965052"/>
          </a:xfrm>
          <a:prstGeom prst="rect">
            <a:avLst/>
          </a:prstGeom>
        </p:spPr>
      </p:pic>
      <p:sp>
        <p:nvSpPr>
          <p:cNvPr id="30" name="TextBox 20">
            <a:extLst>
              <a:ext uri="{FF2B5EF4-FFF2-40B4-BE49-F238E27FC236}">
                <a16:creationId xmlns:a16="http://schemas.microsoft.com/office/drawing/2014/main" id="{802718A0-C19E-74AB-770C-2792C50BAF9B}"/>
              </a:ext>
            </a:extLst>
          </p:cNvPr>
          <p:cNvSpPr txBox="1"/>
          <p:nvPr/>
        </p:nvSpPr>
        <p:spPr>
          <a:xfrm>
            <a:off x="12900684" y="6969736"/>
            <a:ext cx="3416300" cy="26099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en" altLang="ko-KR" sz="2500" b="1" dirty="0">
                <a:solidFill>
                  <a:srgbClr val="D1D5D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Step 0</a:t>
            </a:r>
            <a:r>
              <a:rPr lang="en-US" altLang="ko-KR" sz="2500" b="1" dirty="0">
                <a:solidFill>
                  <a:srgbClr val="D1D5D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en" altLang="ko-KR" sz="2500" b="1" dirty="0">
                <a:solidFill>
                  <a:srgbClr val="D1D5D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2500" b="1" dirty="0">
                <a:solidFill>
                  <a:srgbClr val="D1D5D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테스트 및 실험</a:t>
            </a:r>
            <a:endParaRPr lang="en-US" altLang="ko-KR" sz="2500" b="1" dirty="0">
              <a:solidFill>
                <a:srgbClr val="D1D5D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111B-A3C8-4C5A-4339-0DC877E3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7C77CF-58DF-3220-C6DF-6896C7CDC5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099300" y="-7670800"/>
            <a:ext cx="4076700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8D2257-33FC-978E-0315-8D9652FD05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EF66637-621F-0F72-658D-0F32632A2BEF}"/>
              </a:ext>
            </a:extLst>
          </p:cNvPr>
          <p:cNvSpPr txBox="1"/>
          <p:nvPr/>
        </p:nvSpPr>
        <p:spPr>
          <a:xfrm>
            <a:off x="2362200" y="2120900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ADM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알고리즘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30A45114-1497-578B-D518-1BC50E856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0F64CA0-B360-45D5-3A11-F950D6158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207D8D32-31A8-4F3C-A303-9AD171C7270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3EF3A5CB-BCEA-FFB2-EA90-1CB39DEDE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B260E578-9520-AA18-F90A-17174359F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FF7715B1-0B0C-05DA-6BA7-CF0C34662D20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13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E8E0D-45F4-C4E2-EB1D-0C388188F7F2}"/>
              </a:ext>
            </a:extLst>
          </p:cNvPr>
          <p:cNvSpPr txBox="1"/>
          <p:nvPr/>
        </p:nvSpPr>
        <p:spPr>
          <a:xfrm>
            <a:off x="234951" y="4991100"/>
            <a:ext cx="6013450" cy="2812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✔ 정확도 비교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FedAvg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vs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FedAvg+ADM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000" dirty="0"/>
              <a:t>- ADM </a:t>
            </a:r>
            <a:r>
              <a:rPr lang="ko-KR" altLang="en-US" sz="2000" dirty="0"/>
              <a:t>적용 시 </a:t>
            </a:r>
            <a:r>
              <a:rPr lang="ko-KR" altLang="en-US" sz="2000" b="1" dirty="0"/>
              <a:t>정확도는 약간 낮음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이유</a:t>
            </a:r>
            <a:r>
              <a:rPr lang="en-US" altLang="ko-KR" sz="2000" dirty="0"/>
              <a:t>: </a:t>
            </a:r>
            <a:r>
              <a:rPr lang="ko-KR" altLang="en-US" sz="2000" dirty="0"/>
              <a:t>느린 클라이언트에게 </a:t>
            </a:r>
            <a:r>
              <a:rPr lang="ko-KR" altLang="en-US" sz="2000" b="1" dirty="0"/>
              <a:t>데이터 양을 </a:t>
            </a:r>
            <a:r>
              <a:rPr lang="ko-KR" altLang="en-US" sz="2000" b="1" dirty="0" err="1"/>
              <a:t>줄여줌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제한된 라운드</a:t>
            </a:r>
            <a:r>
              <a:rPr lang="en-US" altLang="ko-KR" sz="2000" dirty="0"/>
              <a:t>(20</a:t>
            </a:r>
            <a:r>
              <a:rPr lang="en" altLang="ko-KR" sz="2000" dirty="0"/>
              <a:t>round)</a:t>
            </a:r>
            <a:r>
              <a:rPr lang="ko-KR" altLang="en-US" sz="2000" dirty="0"/>
              <a:t>에서는 빠른 수렴이 아니라 </a:t>
            </a:r>
            <a:r>
              <a:rPr lang="ko-KR" altLang="en-US" sz="2000" b="1" dirty="0"/>
              <a:t>효율성 중심의 학습 구조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52806-E9EC-D7CF-EF69-CACEE4C0A8D8}"/>
              </a:ext>
            </a:extLst>
          </p:cNvPr>
          <p:cNvSpPr txBox="1"/>
          <p:nvPr/>
        </p:nvSpPr>
        <p:spPr>
          <a:xfrm>
            <a:off x="13258800" y="4882560"/>
            <a:ext cx="4794249" cy="2812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✔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 시간 비교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가장 큰 성능 효과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라운드별 학습시간 </a:t>
            </a:r>
            <a:r>
              <a:rPr lang="ko-KR" altLang="en-US" sz="2000" b="1" dirty="0"/>
              <a:t>절반 수준으로 감소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누적 학습시간 </a:t>
            </a:r>
            <a:r>
              <a:rPr lang="ko-KR" altLang="en-US" sz="2000" b="1" dirty="0"/>
              <a:t>약 </a:t>
            </a:r>
            <a:r>
              <a:rPr lang="en-US" altLang="ko-KR" sz="2000" b="1" dirty="0"/>
              <a:t>50% </a:t>
            </a:r>
            <a:r>
              <a:rPr lang="ko-KR" altLang="en-US" sz="2000" b="1" dirty="0"/>
              <a:t>절감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빠른 클라이언트의 활용 극대화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전체 </a:t>
            </a:r>
            <a:r>
              <a:rPr lang="en" altLang="ko-KR" sz="2000" dirty="0"/>
              <a:t>FL </a:t>
            </a:r>
            <a:r>
              <a:rPr lang="ko-KR" altLang="en-US" sz="2000" dirty="0"/>
              <a:t>시스템 효율성 향상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949D3-834C-6730-0976-6552C9ACDC02}"/>
              </a:ext>
            </a:extLst>
          </p:cNvPr>
          <p:cNvSpPr txBox="1"/>
          <p:nvPr/>
        </p:nvSpPr>
        <p:spPr>
          <a:xfrm>
            <a:off x="6864350" y="4882560"/>
            <a:ext cx="5556250" cy="3735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✔ </a:t>
            </a:r>
            <a:r>
              <a:rPr lang="en-US" altLang="ko-KR" sz="2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v_n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변화 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 데이터 사용량 조절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 초기</a:t>
            </a:r>
            <a:r>
              <a:rPr lang="en-US" altLang="ko-KR" sz="2000" dirty="0"/>
              <a:t>: </a:t>
            </a:r>
            <a:r>
              <a:rPr lang="en" altLang="ko-KR" sz="2000" dirty="0" err="1"/>
              <a:t>v_n</a:t>
            </a:r>
            <a:r>
              <a:rPr lang="en" altLang="ko-KR" sz="2000" dirty="0"/>
              <a:t> = 1.0 (</a:t>
            </a:r>
            <a:r>
              <a:rPr lang="ko-KR" altLang="en-US" sz="2000" dirty="0"/>
              <a:t>성능 측정 단계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 이후</a:t>
            </a:r>
            <a:r>
              <a:rPr lang="en-US" altLang="ko-KR" sz="2000" dirty="0"/>
              <a:t>: </a:t>
            </a:r>
            <a:r>
              <a:rPr lang="ko-KR" altLang="en-US" sz="2000" dirty="0"/>
              <a:t>장치 성능에 맞게 </a:t>
            </a:r>
            <a:r>
              <a:rPr lang="ko-KR" altLang="en-US" sz="2000" b="1" dirty="0"/>
              <a:t>데이터 비율 자동 감소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증가</a:t>
            </a:r>
            <a:endParaRPr lang="ko-KR" altLang="en-US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 느린 장치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라즈베리파이</a:t>
            </a:r>
            <a:r>
              <a:rPr lang="en-US" altLang="ko-KR" sz="2000" dirty="0"/>
              <a:t>) → </a:t>
            </a:r>
            <a:r>
              <a:rPr lang="ko-KR" altLang="en-US" sz="2000" dirty="0"/>
              <a:t>적은 데이터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 빠른 장치</a:t>
            </a:r>
            <a:r>
              <a:rPr lang="en-US" altLang="ko-KR" sz="2000" dirty="0"/>
              <a:t>(</a:t>
            </a:r>
            <a:r>
              <a:rPr lang="ko-KR" altLang="en-US" sz="2000" dirty="0"/>
              <a:t>노트북</a:t>
            </a:r>
            <a:r>
              <a:rPr lang="en-US" altLang="ko-KR" sz="2000" dirty="0"/>
              <a:t>) → </a:t>
            </a:r>
            <a:r>
              <a:rPr lang="ko-KR" altLang="en-US" sz="2000" dirty="0"/>
              <a:t>많은 데이터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 결과</a:t>
            </a:r>
            <a:r>
              <a:rPr lang="en-US" altLang="ko-KR" sz="2000" dirty="0"/>
              <a:t>: </a:t>
            </a:r>
            <a:r>
              <a:rPr lang="ko-KR" altLang="en-US" sz="2000" dirty="0"/>
              <a:t>전체 라운드 시간 균일화 → </a:t>
            </a:r>
            <a:r>
              <a:rPr lang="ko-KR" altLang="en-US" sz="2000" b="1" dirty="0"/>
              <a:t>효율적 </a:t>
            </a:r>
            <a:r>
              <a:rPr lang="en" altLang="ko-KR" sz="2000" b="1" dirty="0"/>
              <a:t>FL</a:t>
            </a:r>
            <a:endParaRPr lang="en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70801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3456-8D25-DF42-5075-EC60A84A7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AE15B0-B945-D5AE-D818-BC572931F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350873" y="-7922373"/>
            <a:ext cx="3573554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2A13F76-0A56-13B9-311C-898710373F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73ED2C6-AFA1-93CA-CBA4-C8AFDAC0F57D}"/>
              </a:ext>
            </a:extLst>
          </p:cNvPr>
          <p:cNvSpPr txBox="1"/>
          <p:nvPr/>
        </p:nvSpPr>
        <p:spPr>
          <a:xfrm>
            <a:off x="2463800" y="1837018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ADM 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알고리즘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BDEE0217-0DC7-49F9-13A4-CBBCBC5C0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A51B541-E172-5701-4901-42730DD75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8061F647-F25F-BD50-1582-EB5FA98D393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419C8D4B-118A-3119-402E-45E6D9FCE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FD2DC2FE-9AAE-B640-F4AF-25B9D563A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5CA3C9F4-057A-2DF4-3232-DD1B6E1746A7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Pretendard Medium"/>
              </a:rPr>
              <a:t>14</a:t>
            </a:r>
            <a:endParaRPr lang="en-US" sz="2900" b="0" i="0" u="none" strike="noStrike" dirty="0">
              <a:solidFill>
                <a:srgbClr val="628FC9"/>
              </a:solidFill>
              <a:latin typeface="Pretendard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9A9078-44F8-E4A1-A4B3-EF3557322A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700" y="3704553"/>
            <a:ext cx="124206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0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75B9-9B07-BE47-D297-E86DE02CB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AE1E13-173B-8178-95FE-F24A514BB0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350873" y="-7922373"/>
            <a:ext cx="3573554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AAA14E6-B5D5-57C5-B53C-8C51D63F99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B2F609D-CDF5-7BC4-E3BE-3916F23736BE}"/>
              </a:ext>
            </a:extLst>
          </p:cNvPr>
          <p:cNvSpPr txBox="1"/>
          <p:nvPr/>
        </p:nvSpPr>
        <p:spPr>
          <a:xfrm>
            <a:off x="2463800" y="1837018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ADM 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알고리즘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633D2C1A-9064-85D2-4273-A8AA3EC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277EB7C-6124-E38B-E771-538A1712C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BA37CA1-A6DC-1F2F-CF9C-C684E0C9874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A9C4B36-30D3-213D-E296-FC0191DB8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03965EE-4B7E-EF9B-3050-3A0AB337C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5E9B9B0F-762B-374E-7989-85ED7ACEEB61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Pretendard Medium"/>
              </a:rPr>
              <a:t>15</a:t>
            </a:r>
            <a:endParaRPr lang="en-US" sz="2900" b="0" i="0" u="none" strike="noStrike" dirty="0">
              <a:solidFill>
                <a:srgbClr val="628FC9"/>
              </a:solidFill>
              <a:latin typeface="Pretendard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C873C8-331D-5274-86FB-B79261229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1552" y="4000500"/>
            <a:ext cx="13705777" cy="53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98224-861E-34A1-2FD8-30FD06CDC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48D4B5B-F3BC-3A22-D17A-A8F3FB467B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350873" y="-7922373"/>
            <a:ext cx="3573554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0AE5128-7536-CC70-9D83-95CF958D50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7AD1711-8ED4-195B-EFE7-879A6ABE9AF6}"/>
              </a:ext>
            </a:extLst>
          </p:cNvPr>
          <p:cNvSpPr txBox="1"/>
          <p:nvPr/>
        </p:nvSpPr>
        <p:spPr>
          <a:xfrm>
            <a:off x="2463800" y="1837018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ADM 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알고리즘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3D704545-8710-B16A-BF86-63E10F824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33B0863-36BE-C8D4-27E9-1C7B3CDBE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ABAD1098-B606-7815-AABB-044880E0859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6BD7DCDA-C7D2-878C-60E1-636F99DEA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F6AF4108-382D-38A2-640E-C8C7DE385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B1A03B9-9D98-443F-BA36-83E4F0320D84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Pretendard Medium"/>
              </a:rPr>
              <a:t>16</a:t>
            </a:r>
            <a:endParaRPr lang="en-US" sz="2900" b="0" i="0" u="none" strike="noStrike" dirty="0">
              <a:solidFill>
                <a:srgbClr val="628FC9"/>
              </a:solidFill>
              <a:latin typeface="Pretendard Mediu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F36BB0-B8EB-61E7-229B-6E433AC71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6750" y="3859303"/>
            <a:ext cx="11712394" cy="585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7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87800" y="-4559300"/>
            <a:ext cx="10299700" cy="1869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1130300" y="2082800"/>
            <a:ext cx="5981700" cy="598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 rot="3060000">
            <a:off x="-1612900" y="8674100"/>
            <a:ext cx="3225800" cy="322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639300" y="5257800"/>
            <a:ext cx="6362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400" y="3962400"/>
            <a:ext cx="37719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400" y="6565900"/>
            <a:ext cx="37719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8500" y="3962400"/>
            <a:ext cx="37719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8500" y="6565900"/>
            <a:ext cx="37719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19000"/>
          </a:blip>
          <a:stretch>
            <a:fillRect/>
          </a:stretch>
        </p:blipFill>
        <p:spPr>
          <a:xfrm rot="3060000">
            <a:off x="15328900" y="-1079500"/>
            <a:ext cx="1993900" cy="1981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11000"/>
          </a:blip>
          <a:stretch>
            <a:fillRect/>
          </a:stretch>
        </p:blipFill>
        <p:spPr>
          <a:xfrm rot="12360000">
            <a:off x="6578600" y="7239000"/>
            <a:ext cx="901700" cy="901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260600" y="4660900"/>
            <a:ext cx="37211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6400" b="0" i="0" u="none" strike="noStrike" spc="-4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r>
              <a:rPr lang="en-US" sz="6400" b="0" i="0" u="none" strike="noStrike" spc="-4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6400" b="0" i="0" u="none" strike="noStrike" spc="-4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소개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30500" y="4381500"/>
            <a:ext cx="2781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Table of Contents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2057400"/>
            <a:ext cx="622300" cy="622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182100" y="21717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배경 및 연구 목적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82000" y="21717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8500" y="2057400"/>
            <a:ext cx="622300" cy="62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173200" y="21717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구현하고자 하는 내용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373100" y="21717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04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4660900"/>
            <a:ext cx="622300" cy="622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182100" y="47752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논문 선정 이유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382000" y="47752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8500" y="4660900"/>
            <a:ext cx="622300" cy="622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173200" y="47752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기본 구조와 동작 원리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373100" y="47752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05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7264400"/>
            <a:ext cx="622300" cy="6223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9182100" y="7378700"/>
            <a:ext cx="3390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논문 내용 소개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382000" y="73787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03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8500" y="7264400"/>
            <a:ext cx="622300" cy="6223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173200" y="73787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ADM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알고리즘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373100" y="73787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1D1B1-971E-203A-D84A-5FD1E8310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303E2A-CA1D-3D54-79CB-113FB12DCD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099300" y="-7670800"/>
            <a:ext cx="4076700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F56A32-484D-0EA2-7E5E-0885B0A013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2129775-C5E4-69D5-6163-E3D8131E9E24}"/>
              </a:ext>
            </a:extLst>
          </p:cNvPr>
          <p:cNvSpPr txBox="1"/>
          <p:nvPr/>
        </p:nvSpPr>
        <p:spPr>
          <a:xfrm>
            <a:off x="2362200" y="2120900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Non-IID 100%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490C57F-83D4-C819-BF6C-A11DEBE5E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891C82F-B45B-5D94-8A83-394EE0030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C4734E8-63B5-5F35-AD49-1A9353A9485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180FAC0-8DC5-0141-8D1D-5B7A9BA8C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18CE36A5-D3F4-C151-BB4B-0252A000B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47102C04-5ED8-9C95-9163-5B9B871C3D36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17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3B863-DE38-B8DE-D8B2-ECE0ED2B0179}"/>
              </a:ext>
            </a:extLst>
          </p:cNvPr>
          <p:cNvSpPr txBox="1"/>
          <p:nvPr/>
        </p:nvSpPr>
        <p:spPr>
          <a:xfrm>
            <a:off x="234950" y="4549387"/>
            <a:ext cx="8366685" cy="4202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✔ 정확도 성능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Accuracy)</a:t>
            </a:r>
          </a:p>
          <a:p>
            <a:pPr>
              <a:lnSpc>
                <a:spcPct val="150000"/>
              </a:lnSpc>
            </a:pPr>
            <a:endParaRPr lang="en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FedAvg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약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50~51%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정확도로 안정적 상승</a:t>
            </a: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약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47~48%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수준으로 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FedAvg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보다 낮은 성능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이유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모든 클라이언트가 서로 완전히 다른 클래스만 소유</a:t>
            </a: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방향이 서로 충돌하는 가장 극단적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Non-IID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강화학습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PPO)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“시간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절약”에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높은 보상을 부여하면서</a:t>
            </a:r>
            <a:b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큰 배치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(128)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반복 선택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큰 배치는 안정적이지만 → 특정 클래스 과적합으로 글로벌 정확도 저하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F9907-E941-804E-0443-71D785731122}"/>
              </a:ext>
            </a:extLst>
          </p:cNvPr>
          <p:cNvSpPr txBox="1"/>
          <p:nvPr/>
        </p:nvSpPr>
        <p:spPr>
          <a:xfrm>
            <a:off x="13258800" y="4549387"/>
            <a:ext cx="6248400" cy="254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✔ Batch Size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변화</a:t>
            </a:r>
            <a:endParaRPr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 라운드에서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 128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이후 거의 모든 라운드에서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128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고정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중간에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64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순간적 하락 → 다시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128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복귀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즉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“큰 배치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=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높은 보상” 구조를 학습한 뒤 고착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26365-F9AA-52EB-745B-812A1A603357}"/>
              </a:ext>
            </a:extLst>
          </p:cNvPr>
          <p:cNvSpPr txBox="1"/>
          <p:nvPr/>
        </p:nvSpPr>
        <p:spPr>
          <a:xfrm>
            <a:off x="6788150" y="4549387"/>
            <a:ext cx="8832850" cy="3374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✔ 학습 시간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Time)</a:t>
            </a:r>
          </a:p>
          <a:p>
            <a:pPr>
              <a:lnSpc>
                <a:spcPct val="150000"/>
              </a:lnSpc>
            </a:pPr>
            <a:endParaRPr lang="en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Per-round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평균 시간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FedAvg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140.6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초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BWA: </a:t>
            </a: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82.3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초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누적 시간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Cumulative): </a:t>
            </a: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41.5%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절감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(1166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초 단축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정확도는 떨어지지만 시간 효율은 크게 증가</a:t>
            </a:r>
            <a:b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Non-IID 100%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정확도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 </a:t>
            </a: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trade-off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극단적으로 나타남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42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35DA1-5467-1575-4DF3-8AB21D4A2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1F10A00-1932-97E5-6858-35343E4C92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350873" y="-7922373"/>
            <a:ext cx="3573554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AAED745-1B64-996B-9DF6-9B1C0260FC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37A9C4C-1BC4-A509-7528-818957025C07}"/>
              </a:ext>
            </a:extLst>
          </p:cNvPr>
          <p:cNvSpPr txBox="1"/>
          <p:nvPr/>
        </p:nvSpPr>
        <p:spPr>
          <a:xfrm>
            <a:off x="2463800" y="1837018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Non-IID 100%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D9719C03-6BD7-63B9-5D5C-B4CBAD396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A5D439E-B9EF-D97E-0410-D24294A16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9FBCF4CC-FF07-737E-1B04-DCF3D9AA23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22EA64EF-10FA-FEC5-B69F-B955C5A4D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7DD37BE6-CCF4-D591-4968-E41E85C54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534A61E5-0169-6B9F-B4A3-3FF201FBA810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Pretendard Medium"/>
              </a:rPr>
              <a:t>18</a:t>
            </a:r>
            <a:endParaRPr lang="en-US" sz="2900" b="0" i="0" u="none" strike="noStrike" dirty="0">
              <a:solidFill>
                <a:srgbClr val="628FC9"/>
              </a:solidFill>
              <a:latin typeface="Pretendard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271B12-96AC-8CBA-812A-2A269F305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4526" y="3875158"/>
            <a:ext cx="13701127" cy="53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3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167F2-6289-F9F9-86AD-6A68D3C1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712CDEB-428D-E5A1-5704-ECDE41FA93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350873" y="-7922373"/>
            <a:ext cx="3573554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747F2D1-988C-FA94-8FED-7945D2F26A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867CF28-2924-55A5-095D-E7224E7A3B23}"/>
              </a:ext>
            </a:extLst>
          </p:cNvPr>
          <p:cNvSpPr txBox="1"/>
          <p:nvPr/>
        </p:nvSpPr>
        <p:spPr>
          <a:xfrm>
            <a:off x="2463800" y="1837018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Non-IID 100%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DC534626-005E-96DA-FF44-2D9E4AD11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A3DC012-2DBB-F99B-41F2-D432D4ED6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07627A63-7B6B-6364-6511-3CE602659E4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AA4D29F6-5904-6066-F05C-B1A509AC5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FBE3524C-E800-BA15-7DC4-447A7FB32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083A8281-9151-7E6F-B8D6-4725824E753B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19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31190D-2136-3851-53FE-731DE9BF4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400" y="3924300"/>
            <a:ext cx="11592115" cy="57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9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C3913-951F-3B13-6905-3E8C3EB3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7333A79-A9A1-6601-58DE-AB12C379DA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350873" y="-7922373"/>
            <a:ext cx="3573554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674EA2-6801-F4BF-14F2-FDCEA94AA9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637DE0-45A9-18A6-7E34-3FEB540D6EDF}"/>
              </a:ext>
            </a:extLst>
          </p:cNvPr>
          <p:cNvSpPr txBox="1"/>
          <p:nvPr/>
        </p:nvSpPr>
        <p:spPr>
          <a:xfrm>
            <a:off x="2463800" y="1837018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Non-IID 100%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07BF690D-52C0-E59E-097B-0643808B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2DE4E0E-496D-79DF-F7DF-E24B3DAA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9F294F31-38B1-C4D1-A9D6-F5ADD0A501C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2B586536-4B78-D3EC-DCB7-C66C12FDD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124A817B-9102-587D-6CE0-862C8B2CF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DFD03420-8119-D3AD-F1AE-609D0E60BDC5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C38063-7163-C2ED-84FD-D8BA8095F5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768" y="4346757"/>
            <a:ext cx="11364632" cy="56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5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BE948-6EF5-3F03-2C39-10BB0048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94F7BA-8E6F-B02B-9974-7A702D03FF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099300" y="-7670800"/>
            <a:ext cx="4076700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D3B0DC-4536-8789-AB3A-2AA2BFCA6E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912A33-28DE-C4EA-3F03-5D245323D5CF}"/>
              </a:ext>
            </a:extLst>
          </p:cNvPr>
          <p:cNvSpPr txBox="1"/>
          <p:nvPr/>
        </p:nvSpPr>
        <p:spPr>
          <a:xfrm>
            <a:off x="2362200" y="2120900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Non-IID 50%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FEF4C00F-5B87-6F01-8638-61A0854A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F834095-2B7E-D89F-2A1B-9D9A54DEC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618FF028-D8E6-C67E-61DC-E53B1A225A5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D2161AB8-6A6E-355F-E1E2-CD624C9B9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FF2892F-024E-9ACE-0565-B154DC9D6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35BC1EC2-C254-83CC-9C37-E64DED1EE797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22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81831-F8B8-1383-2B1D-465FAF56CCA3}"/>
              </a:ext>
            </a:extLst>
          </p:cNvPr>
          <p:cNvSpPr txBox="1"/>
          <p:nvPr/>
        </p:nvSpPr>
        <p:spPr>
          <a:xfrm>
            <a:off x="234950" y="5059458"/>
            <a:ext cx="8366685" cy="4203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✔ 정확도 성능</a:t>
            </a:r>
            <a:r>
              <a:rPr lang="en-US" altLang="ko-KR" sz="17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7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Accuracy)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 라운드는 </a:t>
            </a:r>
            <a:r>
              <a:rPr lang="en" altLang="ko-KR" sz="175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FedAvg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더 빠르게 상승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- 8~12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라운드부터 </a:t>
            </a: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가파르게 상승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이후 라운드에서 </a:t>
            </a:r>
            <a:r>
              <a:rPr lang="en" altLang="ko-KR" sz="175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FedAvg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유사하거나 약간 낮은 수준으로 수렴</a:t>
            </a:r>
          </a:p>
          <a:p>
            <a:pPr>
              <a:lnSpc>
                <a:spcPct val="150000"/>
              </a:lnSpc>
            </a:pPr>
            <a:r>
              <a:rPr lang="ko-KR" altLang="en-US" sz="1750" dirty="0"/>
              <a:t>→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즉 </a:t>
            </a: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Non-IID 50%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</a:t>
            </a: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경쟁력 있는 성능 확보</a:t>
            </a:r>
            <a:endParaRPr lang="en-US" altLang="ko-KR" sz="17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7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이유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완전한 </a:t>
            </a: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Non-IID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아니므로 </a:t>
            </a: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gradient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충돌 약화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작은 배치를 선택했을 때 </a:t>
            </a:r>
            <a:r>
              <a:rPr lang="en" altLang="ko-KR" sz="175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accuracy_improvement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커져 </a:t>
            </a: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reward ↑</a:t>
            </a:r>
          </a:p>
          <a:p>
            <a:pPr>
              <a:lnSpc>
                <a:spcPct val="150000"/>
              </a:lnSpc>
            </a:pP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BWA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“작은 배치 </a:t>
            </a:r>
            <a:r>
              <a:rPr lang="ko-KR" altLang="en-US" sz="1750" dirty="0"/>
              <a:t>→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정확도 개선” 패턴을 탐지하여 적절히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F465A-5A0B-EAC5-1F24-4617D0858057}"/>
              </a:ext>
            </a:extLst>
          </p:cNvPr>
          <p:cNvSpPr txBox="1"/>
          <p:nvPr/>
        </p:nvSpPr>
        <p:spPr>
          <a:xfrm>
            <a:off x="7473581" y="4853857"/>
            <a:ext cx="6248400" cy="4614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7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✔ Batch Size </a:t>
            </a:r>
            <a:r>
              <a:rPr lang="ko-KR" altLang="en-US" sz="17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변화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초반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(1~7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라운드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큰 배치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(128)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빠른 학습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- 8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라운드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작은 배치로 탐색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- 9~10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라운드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큰 배치 </a:t>
            </a:r>
            <a:r>
              <a:rPr lang="ko-KR" altLang="en-US" sz="175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재선택</a:t>
            </a:r>
            <a:endParaRPr lang="ko-KR" altLang="en-US" sz="17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- 11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라운드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배치 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16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선택 → </a:t>
            </a: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fine-tuning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단계 </a:t>
            </a:r>
            <a:endParaRPr lang="en" altLang="ko-KR" sz="17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이후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(12~20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라운드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큰 배치 중심 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간헐적 작은 배치</a:t>
            </a:r>
          </a:p>
          <a:p>
            <a:pPr>
              <a:lnSpc>
                <a:spcPct val="150000"/>
              </a:lnSpc>
            </a:pPr>
            <a:r>
              <a:rPr lang="ko-KR" altLang="en-US" sz="1750" dirty="0"/>
              <a:t>→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다양한 탐색 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안정적 수렴이 이루어짐</a:t>
            </a:r>
            <a:endParaRPr lang="en-US" altLang="ko-KR" sz="17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7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특징</a:t>
            </a:r>
            <a:r>
              <a:rPr lang="en-US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Non-IID 100%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와 달리 </a:t>
            </a: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batch size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고정되지 않음</a:t>
            </a:r>
          </a:p>
          <a:p>
            <a:pPr>
              <a:lnSpc>
                <a:spcPct val="150000"/>
              </a:lnSpc>
            </a:pP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- PPO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lang="en" altLang="ko-KR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reward</a:t>
            </a:r>
            <a:r>
              <a:rPr lang="ko-KR" altLang="en-US" sz="175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75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반영하여 탐색적 행동을 수행함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0FB99-CC64-1E74-826C-25F40DCE927A}"/>
              </a:ext>
            </a:extLst>
          </p:cNvPr>
          <p:cNvSpPr txBox="1"/>
          <p:nvPr/>
        </p:nvSpPr>
        <p:spPr>
          <a:xfrm>
            <a:off x="13464884" y="5279588"/>
            <a:ext cx="48808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50" b="1" dirty="0"/>
              <a:t>✔ 학습 시간</a:t>
            </a:r>
            <a:r>
              <a:rPr lang="en-US" altLang="ko-KR" sz="1750" b="1" dirty="0"/>
              <a:t>(</a:t>
            </a:r>
            <a:r>
              <a:rPr lang="en" altLang="ko-KR" sz="1750" b="1" dirty="0"/>
              <a:t>Time)</a:t>
            </a:r>
          </a:p>
          <a:p>
            <a:endParaRPr lang="en" altLang="ko-KR" sz="1750" b="1" dirty="0"/>
          </a:p>
          <a:p>
            <a:pPr marL="285750" indent="-285750">
              <a:buFontTx/>
              <a:buChar char="-"/>
            </a:pPr>
            <a:r>
              <a:rPr lang="en" altLang="ko-KR" sz="1750" dirty="0"/>
              <a:t>Batch</a:t>
            </a:r>
            <a:r>
              <a:rPr lang="ko-KR" altLang="en-US" sz="1750" dirty="0"/>
              <a:t>가 작아지는 구간에서는 </a:t>
            </a:r>
            <a:r>
              <a:rPr lang="en" altLang="ko-KR" sz="1750" dirty="0" err="1"/>
              <a:t>FedAvg</a:t>
            </a:r>
            <a:r>
              <a:rPr lang="ko-KR" altLang="en-US" sz="1750" dirty="0"/>
              <a:t>보다 느려지는 라운드도 존재</a:t>
            </a:r>
            <a:endParaRPr lang="en-US" altLang="ko-KR" sz="1750" dirty="0"/>
          </a:p>
          <a:p>
            <a:endParaRPr lang="ko-KR" altLang="en-US" sz="1750" dirty="0"/>
          </a:p>
          <a:p>
            <a:r>
              <a:rPr lang="en-US" altLang="ko-KR" sz="1750" dirty="0"/>
              <a:t>- </a:t>
            </a:r>
            <a:r>
              <a:rPr lang="ko-KR" altLang="en-US" sz="1750" dirty="0"/>
              <a:t>누적 시간에서는</a:t>
            </a:r>
            <a:br>
              <a:rPr lang="ko-KR" altLang="en-US" sz="1750" dirty="0"/>
            </a:br>
            <a:r>
              <a:rPr lang="ko-KR" altLang="en-US" sz="1750" dirty="0"/>
              <a:t>→ </a:t>
            </a:r>
            <a:r>
              <a:rPr lang="en" altLang="ko-KR" sz="1750" dirty="0" err="1"/>
              <a:t>FedAvg</a:t>
            </a:r>
            <a:r>
              <a:rPr lang="en" altLang="ko-KR" sz="1750" dirty="0"/>
              <a:t> </a:t>
            </a:r>
            <a:r>
              <a:rPr lang="ko-KR" altLang="en-US" sz="1750" dirty="0"/>
              <a:t>대비 약 </a:t>
            </a:r>
            <a:r>
              <a:rPr lang="en-US" altLang="ko-KR" sz="1750" dirty="0"/>
              <a:t>17.5% </a:t>
            </a:r>
            <a:r>
              <a:rPr lang="ko-KR" altLang="en-US" sz="1750" dirty="0"/>
              <a:t>시간 절약</a:t>
            </a:r>
          </a:p>
          <a:p>
            <a:r>
              <a:rPr lang="ko-KR" altLang="en-US" sz="1750" dirty="0"/>
              <a:t>→ </a:t>
            </a:r>
            <a:r>
              <a:rPr lang="en" altLang="ko-KR" sz="1750" dirty="0"/>
              <a:t>Non-IID 50%</a:t>
            </a:r>
            <a:r>
              <a:rPr lang="ko-KR" altLang="en-US" sz="1750" dirty="0"/>
              <a:t>에서는 성능과 효율 모두 좋은 균형을 보임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8F0F2-E286-4790-1B6A-5497D1FCFD6E}"/>
              </a:ext>
            </a:extLst>
          </p:cNvPr>
          <p:cNvSpPr txBox="1"/>
          <p:nvPr/>
        </p:nvSpPr>
        <p:spPr>
          <a:xfrm>
            <a:off x="234950" y="3761775"/>
            <a:ext cx="9986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dirty="0"/>
              <a:t>Non-IID 100%</a:t>
            </a:r>
            <a:r>
              <a:rPr lang="ko-KR" altLang="en-US" dirty="0"/>
              <a:t>와 달리</a:t>
            </a:r>
            <a:r>
              <a:rPr lang="en-US" altLang="ko-KR" dirty="0"/>
              <a:t>, </a:t>
            </a:r>
            <a:r>
              <a:rPr lang="ko-KR" altLang="en-US" dirty="0"/>
              <a:t>각 클라이언트 간 데이터가 </a:t>
            </a:r>
            <a:r>
              <a:rPr lang="ko-KR" altLang="en-US" b="1" dirty="0">
                <a:solidFill>
                  <a:srgbClr val="002060"/>
                </a:solidFill>
              </a:rPr>
              <a:t>절반 정도 공유되는 완화된 </a:t>
            </a:r>
            <a:r>
              <a:rPr lang="en" altLang="ko-KR" b="1" dirty="0">
                <a:solidFill>
                  <a:srgbClr val="002060"/>
                </a:solidFill>
              </a:rPr>
              <a:t>Non-IID </a:t>
            </a:r>
            <a:r>
              <a:rPr lang="ko-KR" altLang="en-US" b="1" dirty="0">
                <a:solidFill>
                  <a:srgbClr val="002060"/>
                </a:solidFill>
              </a:rPr>
              <a:t>환경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296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F2F99-8602-4E5F-118E-AEC14153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787A4E-EDB7-8EC1-DF23-CB6A5ADA2C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350873" y="-7922373"/>
            <a:ext cx="3573554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9D057C-68EC-3F06-FB49-2E64270906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B2C7D63-B30A-0D5B-E344-DD30E77A9FDF}"/>
              </a:ext>
            </a:extLst>
          </p:cNvPr>
          <p:cNvSpPr txBox="1"/>
          <p:nvPr/>
        </p:nvSpPr>
        <p:spPr>
          <a:xfrm>
            <a:off x="2463800" y="1837018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Non-IID 50%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46FA24A-09CF-D979-6089-F23666CE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71AB6F3-D1AC-1E3B-B508-614B0D2A2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AD38C07-8EBD-1724-4324-5AC9B1D074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D499558F-9623-13A3-A4FE-7BAA61833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C8183AC-A2B2-9D1B-87E0-6C471549D7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B3FB0978-49D4-F262-AA21-8DEA7DA56E86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23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2F9AB-CCF3-BA7E-BC87-1111639C86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7685" y="4061040"/>
            <a:ext cx="11752630" cy="58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7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A257-4EF6-8068-4C0A-059132053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0900C6-44D9-57F2-0D9D-6ACCAB7F0E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350873" y="-7922373"/>
            <a:ext cx="3573554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79496C3-CDAF-752A-F457-70D136C86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7DEAAC7-7592-7D72-2790-55CCAE876CE5}"/>
              </a:ext>
            </a:extLst>
          </p:cNvPr>
          <p:cNvSpPr txBox="1"/>
          <p:nvPr/>
        </p:nvSpPr>
        <p:spPr>
          <a:xfrm>
            <a:off x="2463800" y="1837018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Non-IID 50%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A9AD2E19-519F-CDCF-0511-A47911AEB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EC88042-18AE-9E1D-8D19-44E12CD0F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66BF7305-CF8C-0031-2C59-0FBF91EB3BE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BCFCD5E-F1A9-18E5-AB5B-EB095E783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9726B7ED-8BB6-5BBD-9547-FC04E4E9B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8CBDB882-7318-474B-682A-B250A8EF892D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24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D20DA9-C706-46DF-936D-AAC620E56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7900" y="3840687"/>
            <a:ext cx="14352214" cy="559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30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254B9-D259-138C-6CF3-BF1BE327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5DA0825-2A08-E299-EFF5-4A5D2C65BF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350873" y="-7922373"/>
            <a:ext cx="3573554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A114F6C-5AE0-B933-89F4-E25CB932AD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AC43414-D375-7E42-E0DF-971ED2611DCB}"/>
              </a:ext>
            </a:extLst>
          </p:cNvPr>
          <p:cNvSpPr txBox="1"/>
          <p:nvPr/>
        </p:nvSpPr>
        <p:spPr>
          <a:xfrm>
            <a:off x="2463800" y="1837018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Non-IID 50%</a:t>
            </a: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실험 결과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D4C043DE-324D-2324-1412-42CA93DF0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DBE4A5A5-20A4-07FB-DFC3-74F124A65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DDB00914-2C74-03C7-1749-197DDF36AA0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D55FECAC-6FF8-FE20-9BC5-36322B599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3701B7D7-483D-9E31-EA79-823682F56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789E05E9-0620-50FD-4B51-9EA4B631EAFE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25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F76D8-3957-B3B9-1FF0-8E6CE55049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" y="3765921"/>
            <a:ext cx="12420600" cy="62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65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FE86-EB8A-A97B-1DCA-64AB373C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54CCAE-D5C1-8A05-06FD-D68D35FA3F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7350873" y="-7922373"/>
            <a:ext cx="3573554" cy="18694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AA3D9B-C07F-DFA4-8EAE-C3A879CBD4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160000">
            <a:off x="15100300" y="-1346200"/>
            <a:ext cx="4483100" cy="448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0346867-15A5-5ADA-512F-88A16BE90A4E}"/>
              </a:ext>
            </a:extLst>
          </p:cNvPr>
          <p:cNvSpPr txBox="1"/>
          <p:nvPr/>
        </p:nvSpPr>
        <p:spPr>
          <a:xfrm>
            <a:off x="2463800" y="1837018"/>
            <a:ext cx="13665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7200" spc="-3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결론</a:t>
            </a:r>
            <a:endParaRPr lang="ko-KR" sz="7200" b="0" i="0" u="none" strike="noStrike" spc="-3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30097F8B-6EAE-9460-3939-16911FC71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00" y="1333500"/>
            <a:ext cx="189738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C0768CD0-3498-11F1-717F-3BD33F055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A5D04B40-6BB5-8A01-29C4-B563B499250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9780000">
            <a:off x="12344400" y="-558800"/>
            <a:ext cx="12446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A20E16A-C1CC-3B0D-3807-0485967E5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2C2F3CF5-5772-16DC-0ACF-A75E49C55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95320396-A9D4-E520-38EB-F1C9C286F514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26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4269D-293E-519B-E278-7923444FB1FA}"/>
              </a:ext>
            </a:extLst>
          </p:cNvPr>
          <p:cNvSpPr txBox="1"/>
          <p:nvPr/>
        </p:nvSpPr>
        <p:spPr>
          <a:xfrm>
            <a:off x="6215476" y="4422955"/>
            <a:ext cx="12651281" cy="4618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400" b="1" dirty="0"/>
              <a:t>2)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BWA</a:t>
            </a:r>
            <a:r>
              <a:rPr kumimoji="1" lang="ko-KR" altLang="en-US" sz="2400" b="1" dirty="0"/>
              <a:t> 결과 요약</a:t>
            </a:r>
            <a:endParaRPr kumimoji="1" lang="en-US" altLang="ko-KR" sz="2400" b="1" dirty="0"/>
          </a:p>
          <a:p>
            <a:pPr algn="ctr">
              <a:lnSpc>
                <a:spcPct val="200000"/>
              </a:lnSpc>
            </a:pPr>
            <a:r>
              <a:rPr kumimoji="1" lang="en-US" altLang="ko-KR" sz="2100" dirty="0"/>
              <a:t>-</a:t>
            </a:r>
            <a:r>
              <a:rPr kumimoji="1" lang="ko-KR" altLang="en-US" sz="2100" dirty="0"/>
              <a:t> </a:t>
            </a:r>
            <a:r>
              <a:rPr kumimoji="1" lang="en" altLang="ko-KR" sz="2100" dirty="0"/>
              <a:t>BWA</a:t>
            </a:r>
            <a:r>
              <a:rPr kumimoji="1" lang="ko-KR" altLang="en-US" sz="2100" dirty="0"/>
              <a:t>는 </a:t>
            </a:r>
            <a:r>
              <a:rPr kumimoji="1" lang="en" altLang="ko-KR" sz="2100" dirty="0"/>
              <a:t>Non-IID</a:t>
            </a:r>
            <a:r>
              <a:rPr kumimoji="1" lang="ko-KR" altLang="en-US" sz="2100" dirty="0"/>
              <a:t>가 약할수록 더 잘 작동함</a:t>
            </a:r>
            <a:endParaRPr kumimoji="1" lang="en-US" altLang="ko-KR" sz="2100" dirty="0"/>
          </a:p>
          <a:p>
            <a:pPr algn="ctr">
              <a:lnSpc>
                <a:spcPct val="200000"/>
              </a:lnSpc>
            </a:pPr>
            <a:r>
              <a:rPr kumimoji="1" lang="en-US" altLang="ko-KR" sz="2100" dirty="0"/>
              <a:t>-</a:t>
            </a:r>
            <a:r>
              <a:rPr kumimoji="1" lang="ko-KR" altLang="en-US" sz="2100" dirty="0"/>
              <a:t> 극단적 </a:t>
            </a:r>
            <a:r>
              <a:rPr kumimoji="1" lang="en" altLang="ko-KR" sz="2100" dirty="0"/>
              <a:t>Non-IID </a:t>
            </a:r>
            <a:r>
              <a:rPr kumimoji="1" lang="ko-KR" altLang="en-US" sz="2100" dirty="0"/>
              <a:t>환경</a:t>
            </a:r>
            <a:r>
              <a:rPr kumimoji="1" lang="en-US" altLang="ko-KR" sz="2100" dirty="0"/>
              <a:t>(100%)</a:t>
            </a:r>
            <a:r>
              <a:rPr kumimoji="1" lang="ko-KR" altLang="en-US" sz="2100" dirty="0"/>
              <a:t>에서는 효율</a:t>
            </a:r>
            <a:r>
              <a:rPr kumimoji="1" lang="en-US" altLang="ko-KR" sz="2100" dirty="0"/>
              <a:t>(</a:t>
            </a:r>
            <a:r>
              <a:rPr kumimoji="1" lang="ko-KR" altLang="en-US" sz="2100" dirty="0"/>
              <a:t>시간</a:t>
            </a:r>
            <a:r>
              <a:rPr kumimoji="1" lang="en-US" altLang="ko-KR" sz="2100" dirty="0"/>
              <a:t>)</a:t>
            </a:r>
            <a:r>
              <a:rPr kumimoji="1" lang="ko-KR" altLang="en-US" sz="2100" dirty="0"/>
              <a:t>만 좋아지고 성능</a:t>
            </a:r>
            <a:r>
              <a:rPr kumimoji="1" lang="en-US" altLang="ko-KR" sz="2100" dirty="0"/>
              <a:t>(</a:t>
            </a:r>
            <a:r>
              <a:rPr kumimoji="1" lang="ko-KR" altLang="en-US" sz="2100" dirty="0"/>
              <a:t>정확도</a:t>
            </a:r>
            <a:r>
              <a:rPr kumimoji="1" lang="en-US" altLang="ko-KR" sz="2100" dirty="0"/>
              <a:t>)</a:t>
            </a:r>
            <a:r>
              <a:rPr kumimoji="1" lang="ko-KR" altLang="en-US" sz="2100" dirty="0"/>
              <a:t>은 </a:t>
            </a:r>
            <a:r>
              <a:rPr kumimoji="1" lang="en" altLang="ko-KR" sz="2100" dirty="0" err="1"/>
              <a:t>FedAvg</a:t>
            </a:r>
            <a:r>
              <a:rPr kumimoji="1" lang="ko-KR" altLang="en-US" sz="2100" dirty="0"/>
              <a:t>보다 낮음</a:t>
            </a:r>
            <a:endParaRPr kumimoji="1" lang="en-US" altLang="ko-KR" sz="2100" dirty="0"/>
          </a:p>
          <a:p>
            <a:pPr algn="ctr">
              <a:lnSpc>
                <a:spcPct val="200000"/>
              </a:lnSpc>
            </a:pPr>
            <a:r>
              <a:rPr kumimoji="1" lang="en-US" altLang="ko-KR" sz="2100" dirty="0"/>
              <a:t>-</a:t>
            </a:r>
            <a:r>
              <a:rPr kumimoji="1" lang="ko-KR" altLang="en-US" sz="2100" dirty="0"/>
              <a:t> 부분적 </a:t>
            </a:r>
            <a:r>
              <a:rPr kumimoji="1" lang="en" altLang="ko-KR" sz="2100" dirty="0"/>
              <a:t>Non-IID </a:t>
            </a:r>
            <a:r>
              <a:rPr kumimoji="1" lang="ko-KR" altLang="en-US" sz="2100" dirty="0"/>
              <a:t>환경</a:t>
            </a:r>
            <a:r>
              <a:rPr kumimoji="1" lang="en-US" altLang="ko-KR" sz="2100" dirty="0"/>
              <a:t>(50%)</a:t>
            </a:r>
            <a:r>
              <a:rPr kumimoji="1" lang="ko-KR" altLang="en-US" sz="2100" dirty="0"/>
              <a:t>에서는 효율도 있고 성능도 괜찮은 균형형 결과를 보여줌</a:t>
            </a:r>
            <a:endParaRPr kumimoji="1" lang="en-US" altLang="ko-KR" sz="2100" dirty="0"/>
          </a:p>
          <a:p>
            <a:pPr algn="ctr">
              <a:lnSpc>
                <a:spcPct val="200000"/>
              </a:lnSpc>
            </a:pPr>
            <a:r>
              <a:rPr kumimoji="1" lang="en-US" altLang="ko-KR" sz="2100" dirty="0"/>
              <a:t>-</a:t>
            </a:r>
            <a:r>
              <a:rPr kumimoji="1" lang="ko-KR" altLang="en-US" sz="2100" dirty="0"/>
              <a:t> </a:t>
            </a:r>
            <a:r>
              <a:rPr kumimoji="1" lang="en" altLang="ko-KR" sz="2100" dirty="0"/>
              <a:t>PPO reward </a:t>
            </a:r>
            <a:r>
              <a:rPr kumimoji="1" lang="ko-KR" altLang="en-US" sz="2100" dirty="0"/>
              <a:t>설계에서 </a:t>
            </a:r>
            <a:r>
              <a:rPr kumimoji="1" lang="en" altLang="ko-KR" sz="2100" dirty="0"/>
              <a:t>accuracy </a:t>
            </a:r>
            <a:r>
              <a:rPr kumimoji="1" lang="ko-KR" altLang="en-US" sz="2100" dirty="0"/>
              <a:t>비중 </a:t>
            </a:r>
            <a:r>
              <a:rPr kumimoji="1" lang="el-GR" altLang="ko-KR" sz="2100" dirty="0"/>
              <a:t>α</a:t>
            </a:r>
            <a:r>
              <a:rPr kumimoji="1" lang="ko-KR" altLang="en-US" sz="2100" dirty="0" err="1"/>
              <a:t>를</a:t>
            </a:r>
            <a:r>
              <a:rPr kumimoji="1" lang="ko-KR" altLang="en-US" sz="2100" dirty="0"/>
              <a:t> 높이면</a:t>
            </a:r>
            <a:r>
              <a:rPr kumimoji="1" lang="en-US" altLang="ko-KR" sz="2100" dirty="0"/>
              <a:t>(&gt;2.0)</a:t>
            </a:r>
            <a:br>
              <a:rPr kumimoji="1" lang="en-US" altLang="ko-KR" sz="2100" dirty="0"/>
            </a:br>
            <a:r>
              <a:rPr kumimoji="1" lang="en" altLang="ko-KR" sz="2100" dirty="0"/>
              <a:t>Non-IID 100%</a:t>
            </a:r>
            <a:r>
              <a:rPr kumimoji="1" lang="ko-KR" altLang="en-US" sz="2100" dirty="0"/>
              <a:t>에서도 성능이 더 좋아질 가능성 있음</a:t>
            </a:r>
            <a:endParaRPr kumimoji="1" lang="en-US" altLang="ko-KR" sz="2100" dirty="0"/>
          </a:p>
          <a:p>
            <a:pPr algn="ctr">
              <a:lnSpc>
                <a:spcPct val="200000"/>
              </a:lnSpc>
            </a:pPr>
            <a:endParaRPr kumimoji="1" lang="ko-KR" alt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F28D6-11FE-DA3D-8B86-4F549C277BA7}"/>
              </a:ext>
            </a:extLst>
          </p:cNvPr>
          <p:cNvSpPr txBox="1"/>
          <p:nvPr/>
        </p:nvSpPr>
        <p:spPr>
          <a:xfrm>
            <a:off x="-1670956" y="4381500"/>
            <a:ext cx="9976756" cy="5305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/>
              <a:t>1)</a:t>
            </a:r>
            <a:r>
              <a:rPr lang="ko-KR" altLang="en-US" sz="2400" b="1" dirty="0"/>
              <a:t> </a:t>
            </a:r>
            <a:r>
              <a:rPr lang="en" altLang="ko-KR" sz="2400" b="1" dirty="0"/>
              <a:t>ADM</a:t>
            </a:r>
            <a:r>
              <a:rPr lang="ko-KR" altLang="en-US" sz="2400" b="1" dirty="0"/>
              <a:t>이 개선한 점</a:t>
            </a:r>
            <a:endParaRPr lang="en-US" altLang="ko-KR" sz="2400" b="1" dirty="0"/>
          </a:p>
          <a:p>
            <a:pPr algn="ctr">
              <a:lnSpc>
                <a:spcPct val="150000"/>
              </a:lnSpc>
            </a:pPr>
            <a:endParaRPr lang="ko-KR" altLang="en-US" sz="2000" dirty="0"/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 느린 디바이스 부담 감소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 전체 라운드 시간 균등화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 서버</a:t>
            </a:r>
            <a:r>
              <a:rPr lang="en-US" altLang="ko-KR" sz="2000" dirty="0"/>
              <a:t>–</a:t>
            </a:r>
            <a:r>
              <a:rPr lang="ko-KR" altLang="en-US" sz="2000" dirty="0"/>
              <a:t>클라이언트 간 통신 효율 증가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 동일 시간 대비 더 많은 학습 진행 가능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시스템 효율성 중심의 최적화 전략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endParaRPr lang="ko-KR" altLang="en-US" sz="2000" dirty="0"/>
          </a:p>
          <a:p>
            <a:pPr algn="ctr">
              <a:lnSpc>
                <a:spcPct val="150000"/>
              </a:lnSpc>
            </a:pPr>
            <a:r>
              <a:rPr lang="ko-KR" altLang="en-US" sz="2400" b="1" dirty="0"/>
              <a:t>한계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 정확도는 </a:t>
            </a:r>
            <a:r>
              <a:rPr lang="en" altLang="ko-KR" sz="2000" dirty="0" err="1"/>
              <a:t>FedAvg</a:t>
            </a:r>
            <a:r>
              <a:rPr lang="ko-KR" altLang="en-US" sz="2000" dirty="0"/>
              <a:t>보다 소폭 낮음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-</a:t>
            </a:r>
            <a:r>
              <a:rPr lang="ko-KR" altLang="en-US" sz="2000" dirty="0"/>
              <a:t> 데이터 조절로 빠른 성능 수렴이 약화될 수 있음</a:t>
            </a:r>
          </a:p>
        </p:txBody>
      </p:sp>
    </p:spTree>
    <p:extLst>
      <p:ext uri="{BB962C8B-B14F-4D97-AF65-F5344CB8AC3E}">
        <p14:creationId xmlns:p14="http://schemas.microsoft.com/office/powerpoint/2010/main" val="1363881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730500" y="3771900"/>
            <a:ext cx="13157200" cy="214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3873500"/>
            <a:ext cx="1943100" cy="194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0" y="3771900"/>
            <a:ext cx="2159000" cy="2159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79700" y="4495800"/>
            <a:ext cx="1612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41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문제</a:t>
            </a:r>
            <a:endParaRPr lang="ko-KR" sz="41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0" y="1143000"/>
            <a:ext cx="2451100" cy="406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62200" y="1879600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600" b="0" i="0" u="none" strike="noStrike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문제 상황</a:t>
            </a:r>
            <a:endParaRPr lang="ko-KR" sz="5600" b="0" i="0" u="none" strike="noStrike" spc="-2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27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953500" y="6172200"/>
            <a:ext cx="393700" cy="419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041900" y="4229100"/>
            <a:ext cx="9867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6950"/>
              </a:lnSpc>
              <a:buClr>
                <a:srgbClr val="304866"/>
              </a:buClr>
            </a:pPr>
            <a:r>
              <a:rPr lang="en-US" altLang="ko-KR" sz="21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21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1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ADM </a:t>
            </a:r>
            <a:r>
              <a:rPr lang="ko-KR" altLang="en-US" sz="21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알고리즘</a:t>
            </a:r>
            <a:endParaRPr lang="en-US" altLang="ko-KR" sz="21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just">
              <a:lnSpc>
                <a:spcPct val="136950"/>
              </a:lnSpc>
              <a:buClr>
                <a:srgbClr val="304866"/>
              </a:buClr>
            </a:pPr>
            <a:r>
              <a:rPr lang="en-US" altLang="ko-KR" sz="2100" b="0" i="0" u="none" strike="noStrike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lang="ko-KR" altLang="en-US" sz="2100" b="0" i="0" u="none" strike="noStrike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100" b="0" i="0" u="none" strike="noStrike" dirty="0" err="1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잿슨</a:t>
            </a:r>
            <a:r>
              <a:rPr lang="ko-KR" altLang="en-US" sz="2100" b="0" i="0" u="none" strike="noStrike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용량 </a:t>
            </a:r>
            <a:r>
              <a:rPr lang="en-US" altLang="ko-KR" sz="2100" b="0" i="0" u="none" strike="noStrike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2100" b="0" i="0" u="none" strike="noStrike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네트워크 불안정</a:t>
            </a:r>
            <a:endParaRPr lang="en-US" sz="2100" b="0" i="0" u="none" strike="noStrike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7800" y="6819900"/>
            <a:ext cx="13169900" cy="2146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41900" y="7480300"/>
            <a:ext cx="95885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6950"/>
              </a:lnSpc>
              <a:buClr>
                <a:srgbClr val="FFFFFF"/>
              </a:buClr>
            </a:pPr>
            <a:r>
              <a:rPr lang="en-US" altLang="ko-KR" sz="21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1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노트북 </a:t>
            </a:r>
            <a:r>
              <a:rPr lang="ko-KR" altLang="en-US" sz="21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대체</a:t>
            </a:r>
            <a:endParaRPr lang="en-US" altLang="ko-KR" sz="2100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 algn="just">
              <a:lnSpc>
                <a:spcPct val="136950"/>
              </a:lnSpc>
              <a:buClr>
                <a:srgbClr val="FFFFFF"/>
              </a:buClr>
            </a:pPr>
            <a:r>
              <a:rPr lang="en-US" altLang="ko-KR" sz="21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1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1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GPU</a:t>
            </a:r>
            <a:r>
              <a:rPr lang="ko-KR" altLang="en-US" sz="21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대신 </a:t>
            </a:r>
            <a:r>
              <a:rPr lang="en-US" altLang="ko-KR" sz="21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CPU</a:t>
            </a:r>
            <a:r>
              <a:rPr lang="ko-KR" altLang="en-US" sz="21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대체</a:t>
            </a:r>
            <a:endParaRPr lang="en-US" sz="21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6921500"/>
            <a:ext cx="1943100" cy="1943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00300" y="6819900"/>
            <a:ext cx="2159000" cy="2159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679700" y="7543800"/>
            <a:ext cx="1612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4100" spc="1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해결</a:t>
            </a:r>
            <a:endParaRPr lang="ko-KR" sz="4100" b="0" i="0" u="none" strike="noStrike" spc="100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47A3-783A-7F8C-322F-0A04E8363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C002E98-88CB-8528-1A55-D02E39E26C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0E2D068-7359-9FA0-0501-B3DC5A55D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87800" y="-4559300"/>
            <a:ext cx="10299700" cy="18694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55AD332-243F-CBCC-EC4A-6EE684A05C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1130300" y="2082800"/>
            <a:ext cx="5981700" cy="5981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CDB220F-E1E6-FDAE-2C5E-FCDBD3B452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 rot="3060000">
            <a:off x="-1612900" y="8674100"/>
            <a:ext cx="3225800" cy="3225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3228E18-215F-777A-0B54-140717CC9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639300" y="5257800"/>
            <a:ext cx="63627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97740F-DF66-2686-E70C-D0FAE831E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400" y="3962400"/>
            <a:ext cx="3771900" cy="25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21BBF4D-E4B6-46D3-F9D9-11DE12BB2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400" y="6565900"/>
            <a:ext cx="3771900" cy="25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B36F222-86BA-A268-CE85-41723DFD6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8500" y="3962400"/>
            <a:ext cx="3771900" cy="25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B4E7814-91C9-BC58-D595-B03FACE9B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8500" y="6565900"/>
            <a:ext cx="3771900" cy="25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EAC8A12-907F-2F3D-5AAD-0F476F73E71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9000"/>
          </a:blip>
          <a:stretch>
            <a:fillRect/>
          </a:stretch>
        </p:blipFill>
        <p:spPr>
          <a:xfrm rot="3060000">
            <a:off x="15328900" y="-1079500"/>
            <a:ext cx="1993900" cy="1981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B325BF7-15DD-5A7F-AA91-485A3776164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1000"/>
          </a:blip>
          <a:stretch>
            <a:fillRect/>
          </a:stretch>
        </p:blipFill>
        <p:spPr>
          <a:xfrm rot="12360000">
            <a:off x="6578600" y="7239000"/>
            <a:ext cx="901700" cy="901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0EA42DD-5E7F-759D-60B6-2CFCE931AAB6}"/>
              </a:ext>
            </a:extLst>
          </p:cNvPr>
          <p:cNvSpPr txBox="1"/>
          <p:nvPr/>
        </p:nvSpPr>
        <p:spPr>
          <a:xfrm>
            <a:off x="2260600" y="4660900"/>
            <a:ext cx="37211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sz="6400" b="0" i="0" u="none" strike="noStrike" spc="-4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r>
              <a:rPr lang="en-US" sz="6400" b="0" i="0" u="none" strike="noStrike" spc="-4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sz="6400" b="0" i="0" u="none" strike="noStrike" spc="-400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소개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202F340-0F22-19BA-4476-AF7FFE579437}"/>
              </a:ext>
            </a:extLst>
          </p:cNvPr>
          <p:cNvSpPr txBox="1"/>
          <p:nvPr/>
        </p:nvSpPr>
        <p:spPr>
          <a:xfrm>
            <a:off x="2730500" y="4381500"/>
            <a:ext cx="2781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1700" b="0" i="0" u="none" strike="noStrike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Table of Contents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C8C39DC7-30E5-AAD0-6D1E-FBD87A7B53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2057400"/>
            <a:ext cx="622300" cy="6223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88C081E7-18D4-B31D-691F-9C270F6F428E}"/>
              </a:ext>
            </a:extLst>
          </p:cNvPr>
          <p:cNvSpPr txBox="1"/>
          <p:nvPr/>
        </p:nvSpPr>
        <p:spPr>
          <a:xfrm>
            <a:off x="9182100" y="21717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BWA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알고리즘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387F584-A9F0-94FB-07BF-149C9BB899E0}"/>
              </a:ext>
            </a:extLst>
          </p:cNvPr>
          <p:cNvSpPr txBox="1"/>
          <p:nvPr/>
        </p:nvSpPr>
        <p:spPr>
          <a:xfrm>
            <a:off x="8382000" y="21717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22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endParaRPr lang="en-US" sz="22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B101F926-FB02-7CA2-55BF-ED404F80F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8500" y="2057400"/>
            <a:ext cx="622300" cy="6223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96884FEA-F363-7BFA-3283-134F6858A965}"/>
              </a:ext>
            </a:extLst>
          </p:cNvPr>
          <p:cNvSpPr txBox="1"/>
          <p:nvPr/>
        </p:nvSpPr>
        <p:spPr>
          <a:xfrm>
            <a:off x="14173200" y="21717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방식 및 실험환경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521C82E-09FE-A9C5-A34E-0E31E66AF630}"/>
              </a:ext>
            </a:extLst>
          </p:cNvPr>
          <p:cNvSpPr txBox="1"/>
          <p:nvPr/>
        </p:nvSpPr>
        <p:spPr>
          <a:xfrm>
            <a:off x="13373100" y="21717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altLang="ko-KR" sz="22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endParaRPr lang="en-US" sz="22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1EC73FA2-6C33-808B-A96D-BFF865187E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4660900"/>
            <a:ext cx="622300" cy="6223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D9106013-1B3B-125B-323A-5660A0E3AB67}"/>
              </a:ext>
            </a:extLst>
          </p:cNvPr>
          <p:cNvSpPr txBox="1"/>
          <p:nvPr/>
        </p:nvSpPr>
        <p:spPr>
          <a:xfrm>
            <a:off x="9182100" y="47752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 구성 및 사양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C6FF21F-4FF1-C8EB-28E1-8868EA8AC166}"/>
              </a:ext>
            </a:extLst>
          </p:cNvPr>
          <p:cNvSpPr txBox="1"/>
          <p:nvPr/>
        </p:nvSpPr>
        <p:spPr>
          <a:xfrm>
            <a:off x="8382000" y="47752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22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endParaRPr lang="en-US" sz="22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F18C28C5-1F8C-1968-B933-C8FA521AF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8500" y="4660900"/>
            <a:ext cx="622300" cy="622300"/>
          </a:xfrm>
          <a:prstGeom prst="rect">
            <a:avLst/>
          </a:prstGeom>
        </p:spPr>
      </p:pic>
      <p:sp>
        <p:nvSpPr>
          <p:cNvPr id="29" name="TextBox 29">
            <a:extLst>
              <a:ext uri="{FF2B5EF4-FFF2-40B4-BE49-F238E27FC236}">
                <a16:creationId xmlns:a16="http://schemas.microsoft.com/office/drawing/2014/main" id="{7A40812B-BA46-DCAD-3735-6D5CF18A614B}"/>
              </a:ext>
            </a:extLst>
          </p:cNvPr>
          <p:cNvSpPr txBox="1"/>
          <p:nvPr/>
        </p:nvSpPr>
        <p:spPr>
          <a:xfrm>
            <a:off x="14173200" y="47752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구현 방식 및 결과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589B2CA7-9DDE-711C-0030-87FBDBD15782}"/>
              </a:ext>
            </a:extLst>
          </p:cNvPr>
          <p:cNvSpPr txBox="1"/>
          <p:nvPr/>
        </p:nvSpPr>
        <p:spPr>
          <a:xfrm>
            <a:off x="13373100" y="47752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altLang="ko-KR" sz="22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11</a:t>
            </a:r>
            <a:endParaRPr lang="en-US" sz="22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2" name="Picture 32">
            <a:extLst>
              <a:ext uri="{FF2B5EF4-FFF2-40B4-BE49-F238E27FC236}">
                <a16:creationId xmlns:a16="http://schemas.microsoft.com/office/drawing/2014/main" id="{4A39A667-74E9-8BC7-FDCD-584962913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400" y="7264400"/>
            <a:ext cx="622300" cy="622300"/>
          </a:xfrm>
          <a:prstGeom prst="rect">
            <a:avLst/>
          </a:prstGeom>
        </p:spPr>
      </p:pic>
      <p:sp>
        <p:nvSpPr>
          <p:cNvPr id="33" name="TextBox 33">
            <a:extLst>
              <a:ext uri="{FF2B5EF4-FFF2-40B4-BE49-F238E27FC236}">
                <a16:creationId xmlns:a16="http://schemas.microsoft.com/office/drawing/2014/main" id="{8396DB0B-7371-73CF-CE43-0CC7EDBE1322}"/>
              </a:ext>
            </a:extLst>
          </p:cNvPr>
          <p:cNvSpPr txBox="1"/>
          <p:nvPr/>
        </p:nvSpPr>
        <p:spPr>
          <a:xfrm>
            <a:off x="9182100" y="7378700"/>
            <a:ext cx="3390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수행 단계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92643EC6-8111-FD2B-E2E1-E12554CBD580}"/>
              </a:ext>
            </a:extLst>
          </p:cNvPr>
          <p:cNvSpPr txBox="1"/>
          <p:nvPr/>
        </p:nvSpPr>
        <p:spPr>
          <a:xfrm>
            <a:off x="8382000" y="73787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2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22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</a:t>
            </a:r>
            <a:endParaRPr lang="en-US" sz="22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CF3D703D-365B-B185-F5DA-A8FF22F5D8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8500" y="7264400"/>
            <a:ext cx="622300" cy="622300"/>
          </a:xfrm>
          <a:prstGeom prst="rect">
            <a:avLst/>
          </a:prstGeom>
        </p:spPr>
      </p:pic>
      <p:sp>
        <p:nvSpPr>
          <p:cNvPr id="37" name="TextBox 37">
            <a:extLst>
              <a:ext uri="{FF2B5EF4-FFF2-40B4-BE49-F238E27FC236}">
                <a16:creationId xmlns:a16="http://schemas.microsoft.com/office/drawing/2014/main" id="{78E01B9E-9704-2690-E0C5-DC66AA28667E}"/>
              </a:ext>
            </a:extLst>
          </p:cNvPr>
          <p:cNvSpPr txBox="1"/>
          <p:nvPr/>
        </p:nvSpPr>
        <p:spPr>
          <a:xfrm>
            <a:off x="14173200" y="7378700"/>
            <a:ext cx="3009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결론과 기대효과</a:t>
            </a:r>
            <a:endParaRPr lang="ko-KR" sz="2400" b="0" i="0" u="none" strike="noStrike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D581E113-A7B1-5497-8E90-B6AE986A9636}"/>
              </a:ext>
            </a:extLst>
          </p:cNvPr>
          <p:cNvSpPr txBox="1"/>
          <p:nvPr/>
        </p:nvSpPr>
        <p:spPr>
          <a:xfrm>
            <a:off x="13373100" y="7378700"/>
            <a:ext cx="67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altLang="ko-KR" sz="22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</a:t>
            </a:r>
            <a:endParaRPr lang="en-US" sz="22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972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6471C-CD90-E982-9830-A3132034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96A24CBA-F8A3-75E6-DF50-F72B51FF8E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1B77A1-E495-1A68-2B96-4DA1889C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451100" cy="406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02B91A9-F657-82E4-6688-4AAA55D6C6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21B027E-7FB0-F897-2DFD-D3C980973BA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24BC050-1A42-6091-48BD-AD63F31275E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0CB05FB-CF26-8DD6-1B63-43FB98704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2F6A664-B627-5448-C493-B8D506EB2D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666DB608-6A8C-F3C6-265F-8D4B8D48B6AE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3FCF8975-D4A1-CC2F-D2A3-A7E09AD6219B}"/>
              </a:ext>
            </a:extLst>
          </p:cNvPr>
          <p:cNvSpPr txBox="1"/>
          <p:nvPr/>
        </p:nvSpPr>
        <p:spPr>
          <a:xfrm>
            <a:off x="2311400" y="1634061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000" b="0" i="0" u="none" strike="noStrike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종합적인 기대효과 </a:t>
            </a:r>
            <a:r>
              <a:rPr lang="en-US" altLang="ko-KR" sz="5000" b="0" i="0" u="none" strike="noStrike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(ADM+BWA)</a:t>
            </a:r>
            <a:endParaRPr lang="ko-KR" sz="5000" b="0" i="0" u="none" strike="noStrike" spc="-2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86FCF7-6C73-52E8-6E06-8C66EA7D6804}"/>
              </a:ext>
            </a:extLst>
          </p:cNvPr>
          <p:cNvSpPr txBox="1"/>
          <p:nvPr/>
        </p:nvSpPr>
        <p:spPr>
          <a:xfrm>
            <a:off x="838200" y="3092451"/>
            <a:ext cx="9989126" cy="586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 FL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효율성 향상</a:t>
            </a: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ADM: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느린 클라이언트의 연산 부담 완화</a:t>
            </a: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BWA: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상황에 맞춘 최적 배치 사이즈 선택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전체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시스템의 학습 속도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자원 효율 극대화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 시간 대폭 절감</a:t>
            </a: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ADM: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누적 학습 시간 약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50%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절감</a:t>
            </a: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BWA: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 시 큰 배치로 빠른 학습 진행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동일 시간 대비 더 많은 라운드 학습 가능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이기종 디바이스 환경에서 안정적 학습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라즈베리파이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저성능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 +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노트북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고성능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혼합 환경에서도 안정적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장치별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배치 자동 조정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다양한 실환경에서도 확장성 높은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구조 실현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C855B-DE28-FFC6-3C76-3D0E644E87EC}"/>
              </a:ext>
            </a:extLst>
          </p:cNvPr>
          <p:cNvSpPr txBox="1"/>
          <p:nvPr/>
        </p:nvSpPr>
        <p:spPr>
          <a:xfrm>
            <a:off x="9778933" y="2709322"/>
            <a:ext cx="9989126" cy="7526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4. Non-IID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문제 완화</a:t>
            </a: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ADM: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클라이언트별 최적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데이터량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v_n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조절</a:t>
            </a: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BWA: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작은 배치 활용 시 클래스 편향 완화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데이터 불균형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편향으로 인한 성능 저하 감소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5.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성능과 효율성의 동적 균형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정확도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손실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시간 비용을 고려한 보상 기반 최적화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상황에 따라 성능 중심 ↔ 효율 중심으로 자동 전환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Trade-off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최적화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6.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실환경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적용 가능성 증가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엣지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디바이스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모바일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IoT,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산업 데이터 환경에서도 사용 가능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제한된 연산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 자원에서도 효율적인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수행 가능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7. </a:t>
            </a: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FL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연구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교육 </a:t>
            </a:r>
            <a:r>
              <a:rPr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자료로서의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가치</a:t>
            </a:r>
          </a:p>
          <a:p>
            <a:pPr>
              <a:lnSpc>
                <a:spcPct val="150000"/>
              </a:lnSpc>
            </a:pP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ADM, BWA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같은 고급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FL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알고리즘을 실제 환경에서 재현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분산 시스템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강화학습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최적화 이론을 통합적으로 경험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연구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수업 활용 가치 높음</a:t>
            </a:r>
          </a:p>
        </p:txBody>
      </p:sp>
    </p:spTree>
    <p:extLst>
      <p:ext uri="{BB962C8B-B14F-4D97-AF65-F5344CB8AC3E}">
        <p14:creationId xmlns:p14="http://schemas.microsoft.com/office/powerpoint/2010/main" val="2220209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ECB07-CFDE-12B1-B4F5-7185497AB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BD6EB5D-072B-A6EF-8CA4-8DDE955567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1EE65E5-BC0D-22E4-7BFD-96F4A67E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451100" cy="406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0B43B6C-19F1-7E36-9B1D-F066AEBDCB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9049304-8B44-EAE1-4EE5-743BCFDB74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92D24F4-DF7A-E9BA-9D7E-945E6F1BCC6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5BB7D7AD-FBAD-F633-8E07-C603C6B07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8F82C78-A934-860C-B567-EA5BA8AE8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19E31B6-B241-83DB-341D-40CA451B8593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B5715823-ACE1-9E6C-2BD5-21BB53F603BB}"/>
              </a:ext>
            </a:extLst>
          </p:cNvPr>
          <p:cNvSpPr txBox="1"/>
          <p:nvPr/>
        </p:nvSpPr>
        <p:spPr>
          <a:xfrm>
            <a:off x="2311400" y="1634061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0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마무리</a:t>
            </a:r>
            <a:endParaRPr lang="ko-KR" sz="5000" b="0" i="0" u="none" strike="noStrike" spc="-2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80998C-BE22-B6F1-3267-9D46567FE82C}"/>
              </a:ext>
            </a:extLst>
          </p:cNvPr>
          <p:cNvSpPr txBox="1"/>
          <p:nvPr/>
        </p:nvSpPr>
        <p:spPr>
          <a:xfrm>
            <a:off x="6827715" y="4610100"/>
            <a:ext cx="5842067" cy="156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endParaRPr lang="ko-KR" altLang="en-US" sz="7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57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948CA-E888-9466-F363-EDE2DCDD6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6D14940-B860-D64C-DD3D-E2BF151F1D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7E0711B-6C97-C7B1-964D-094B15E4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AFC5C5A-1EC0-F12D-EF20-04EDA5D42B84}"/>
              </a:ext>
            </a:extLst>
          </p:cNvPr>
          <p:cNvSpPr txBox="1"/>
          <p:nvPr/>
        </p:nvSpPr>
        <p:spPr>
          <a:xfrm>
            <a:off x="2362200" y="1879600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연구 배경 및 시나리오</a:t>
            </a:r>
            <a:endParaRPr lang="ko-KR" sz="5600" b="0" i="0" u="none" strike="noStrike" spc="-2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AD34228-0757-B831-BA55-CBFA77D240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45E7D19-058B-14E5-EC69-CDCE14960D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96648B6-8A57-1AC2-EF4C-9AE2B002EFC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925568" y="3848100"/>
            <a:ext cx="8145704" cy="52578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EB5FCB4-0109-9C61-E66D-01EDBAAAE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FBEACE6-AEA0-3BBB-5AA9-DF7D2AE336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3E31D436-3A15-C931-D40F-4DB9918285FA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ECD4287-7C5C-C9D0-90E1-25C55A1C2BF0}"/>
              </a:ext>
            </a:extLst>
          </p:cNvPr>
          <p:cNvSpPr txBox="1"/>
          <p:nvPr/>
        </p:nvSpPr>
        <p:spPr>
          <a:xfrm>
            <a:off x="1257300" y="3619500"/>
            <a:ext cx="7429500" cy="563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연구 배경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3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프라이버시 강화 필요</a:t>
            </a:r>
          </a:p>
          <a:p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중앙집중형 학습의 한계</a:t>
            </a:r>
          </a:p>
          <a:p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다양한 디바이스 환경에서 협력 학습 요구</a:t>
            </a:r>
          </a:p>
          <a:p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연합학습에서 발생하는 지연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·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편차 문제 해결 필요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AA533C01-2151-C22B-D7EA-039E7EA3E50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23F09611-5D24-98EE-EE4B-5EF386AF98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9726491" y="3791857"/>
            <a:ext cx="8145704" cy="525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A091F-14FF-CED9-4F56-3F579D1808E8}"/>
              </a:ext>
            </a:extLst>
          </p:cNvPr>
          <p:cNvSpPr txBox="1"/>
          <p:nvPr/>
        </p:nvSpPr>
        <p:spPr>
          <a:xfrm>
            <a:off x="9932932" y="3619500"/>
            <a:ext cx="7429500" cy="563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연합학습의 현실적 문제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ko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 간 성능 차이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Straggler)</a:t>
            </a:r>
          </a:p>
          <a:p>
            <a:pPr algn="ctr"/>
            <a:r>
              <a:rPr lang="en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Non-IID 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분포 불균형</a:t>
            </a:r>
          </a:p>
          <a:p>
            <a:pPr algn="ctr"/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전체 학습 시간을 크게 증가시키는 지연</a:t>
            </a:r>
            <a:r>
              <a:rPr lang="en-US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latency)</a:t>
            </a:r>
          </a:p>
          <a:p>
            <a:pPr algn="ctr"/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</a:t>
            </a:r>
            <a:r>
              <a:rPr lang="en" altLang="ko-KR" sz="25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FedAvg</a:t>
            </a:r>
            <a:r>
              <a:rPr lang="ko-KR" altLang="en-US" sz="25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로는 효율적 대응 어려움</a:t>
            </a:r>
          </a:p>
        </p:txBody>
      </p:sp>
    </p:spTree>
    <p:extLst>
      <p:ext uri="{BB962C8B-B14F-4D97-AF65-F5344CB8AC3E}">
        <p14:creationId xmlns:p14="http://schemas.microsoft.com/office/powerpoint/2010/main" val="364282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5D9-2D84-F750-24BC-44B4B446A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8DA46DE-496A-0885-6BA4-2BC2C92CA7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9AE23D5-B72F-2489-BC85-15EE7E65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6258A51-893C-08FE-AD2C-2471EE4C2534}"/>
              </a:ext>
            </a:extLst>
          </p:cNvPr>
          <p:cNvSpPr txBox="1"/>
          <p:nvPr/>
        </p:nvSpPr>
        <p:spPr>
          <a:xfrm>
            <a:off x="2362200" y="1879600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연구 목적 및 목표</a:t>
            </a:r>
            <a:endParaRPr lang="ko-KR" sz="5600" b="0" i="0" u="none" strike="noStrike" spc="-2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C48803F-5EC5-0CBF-54C0-354E6392554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0DB576C-5621-482A-7A7A-BA5871B600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328FCA5-F724-B92E-793D-011E783C1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E6A2FC7-750B-CDCB-8AA7-4B0E53211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BFBF0FE-1446-3922-21B5-8ACBB95A378D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1926F98-CE46-B7F2-0249-807A8C7F6B4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D41EC537-58AE-9E04-1609-E4E3DE6B160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2311400" y="3147800"/>
            <a:ext cx="12095820" cy="1910066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CFDE61F4-E6DC-0E3E-AFE9-F470A2962D93}"/>
              </a:ext>
            </a:extLst>
          </p:cNvPr>
          <p:cNvSpPr txBox="1"/>
          <p:nvPr/>
        </p:nvSpPr>
        <p:spPr>
          <a:xfrm>
            <a:off x="2819400" y="3000466"/>
            <a:ext cx="11734800" cy="205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br>
              <a:rPr lang="ko-KR" altLang="en-US" sz="25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5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통신 효율성 및 안정적 수렴</a:t>
            </a:r>
          </a:p>
          <a:p>
            <a:pPr algn="l"/>
            <a:r>
              <a:rPr lang="ko-KR" altLang="en-US" sz="22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통신 자원이 제한된 환경에서도 모델이 발산하지 않고 안정적으로 수렴하도록 유도</a:t>
            </a:r>
            <a:endParaRPr lang="en-US" altLang="ko-KR" sz="2200" b="0" i="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22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이기종 디바이스 간의 속도 차이를 극복하는 것이 핵심</a:t>
            </a:r>
            <a:endParaRPr lang="en-US" altLang="ko-KR" sz="2200" b="0" i="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F80444BB-1F9E-75DA-57F3-09ECD56C264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2311400" y="5352534"/>
            <a:ext cx="12095820" cy="1910066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BFE12B59-CD0E-BBDE-A469-4B73B7C4EDB9}"/>
              </a:ext>
            </a:extLst>
          </p:cNvPr>
          <p:cNvSpPr txBox="1"/>
          <p:nvPr/>
        </p:nvSpPr>
        <p:spPr>
          <a:xfrm>
            <a:off x="2819400" y="5205200"/>
            <a:ext cx="11201400" cy="205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br>
              <a:rPr lang="ko-KR" altLang="en-US" sz="25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5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적응형</a:t>
            </a:r>
            <a:r>
              <a:rPr lang="en-US" altLang="ko-KR" sz="25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5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Adaptive) </a:t>
            </a:r>
            <a:r>
              <a:rPr lang="ko-KR" altLang="en-US" sz="2500" b="1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하이퍼파라미터</a:t>
            </a:r>
            <a:r>
              <a:rPr lang="ko-KR" altLang="en-US" sz="25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제어</a:t>
            </a:r>
          </a:p>
          <a:p>
            <a:pPr algn="l"/>
            <a:r>
              <a:rPr lang="ko-KR" altLang="en-US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상황에 따라 통신 스케줄</a:t>
            </a:r>
            <a:r>
              <a:rPr lang="en-US" altLang="ko-KR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l-GR" altLang="ko-KR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τ), </a:t>
            </a:r>
            <a:r>
              <a:rPr lang="ko-KR" altLang="en-US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근접 항 계수</a:t>
            </a:r>
            <a:r>
              <a:rPr lang="en-US" altLang="ko-KR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l-GR" altLang="ko-KR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μ), </a:t>
            </a:r>
            <a:r>
              <a:rPr lang="ko-KR" altLang="en-US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대역폭 할당을 동적으로 조절하여 전체 학습 지연</a:t>
            </a:r>
            <a:r>
              <a:rPr lang="en-US" altLang="ko-KR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Latency)</a:t>
            </a:r>
            <a:r>
              <a:rPr lang="ko-KR" altLang="en-US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최소화</a:t>
            </a:r>
            <a:endParaRPr lang="en-US" altLang="ko-KR" sz="2200" i="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4E638886-75DD-73F2-FAC6-336F435F3B4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2311400" y="7712222"/>
            <a:ext cx="12095820" cy="1910066"/>
          </a:xfrm>
          <a:prstGeom prst="rect">
            <a:avLst/>
          </a:prstGeom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077C9E56-57AF-820E-9398-0AD559CB25BD}"/>
              </a:ext>
            </a:extLst>
          </p:cNvPr>
          <p:cNvSpPr txBox="1"/>
          <p:nvPr/>
        </p:nvSpPr>
        <p:spPr>
          <a:xfrm>
            <a:off x="2758610" y="7564888"/>
            <a:ext cx="11201400" cy="205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br>
              <a:rPr lang="ko-KR" altLang="en-US" sz="25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5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소규모 </a:t>
            </a:r>
            <a:r>
              <a:rPr lang="ko-KR" altLang="en-US" sz="2500" b="1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엣지</a:t>
            </a:r>
            <a:r>
              <a:rPr lang="ko-KR" altLang="en-US" sz="2500" b="1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환경에서의 알고리즘 검증</a:t>
            </a:r>
          </a:p>
          <a:p>
            <a:pPr algn="l"/>
            <a:r>
              <a:rPr lang="ko-KR" altLang="en-US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하드웨어</a:t>
            </a:r>
            <a:r>
              <a:rPr lang="en-US" altLang="ko-KR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(4 </a:t>
            </a:r>
            <a:r>
              <a:rPr lang="en" altLang="ko-KR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Clients) </a:t>
            </a:r>
            <a:r>
              <a:rPr lang="ko-KR" altLang="en-US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상에서 </a:t>
            </a:r>
            <a:r>
              <a:rPr lang="en" altLang="ko-KR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BWA </a:t>
            </a:r>
            <a:r>
              <a:rPr lang="ko-KR" altLang="en-US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및 </a:t>
            </a:r>
            <a:r>
              <a:rPr lang="en" altLang="ko-KR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ADM </a:t>
            </a:r>
            <a:r>
              <a:rPr lang="ko-KR" altLang="en-US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알고리즘을 </a:t>
            </a:r>
            <a:r>
              <a:rPr lang="ko-KR" altLang="en-US" sz="2200" i="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재구현하여</a:t>
            </a:r>
            <a:r>
              <a:rPr lang="en-US" altLang="ko-KR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20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시뮬레이션이 아닌 실제 물리 환경에서의 동작 특성과 알고리즘적 인사이트를 확보</a:t>
            </a:r>
            <a:endParaRPr lang="en-US" altLang="ko-KR" sz="2200" i="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33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E27B7-55A1-9C4C-EEEA-BC5856FF2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2B0767-6E90-F31F-E32D-BC1668F372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72D7EBB-00D9-8D2B-DB16-2674BE7D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63175297-F1AD-60B2-AC1A-8D73B219FEC1}"/>
              </a:ext>
            </a:extLst>
          </p:cNvPr>
          <p:cNvSpPr txBox="1"/>
          <p:nvPr/>
        </p:nvSpPr>
        <p:spPr>
          <a:xfrm>
            <a:off x="2362200" y="1879600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ko-KR" altLang="en-US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논문 구성 및 핵심 내용</a:t>
            </a:r>
            <a:endParaRPr lang="ko-KR" sz="5600" b="0" i="0" u="none" strike="noStrike" spc="-2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D090C30-5222-8953-870C-EBD90BD8EFD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68C1FB3-C134-7685-F35F-5CFB6C427B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247B0F0-9074-3EEB-98CE-81FEC37D9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B614FF4-C0D1-B6B9-9894-3F5F3142F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00DAA8D-8421-9AE3-3479-BF5F152141C5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730D8E35-EB87-3A06-675E-A4F8D40B362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DC850F-6C49-AF15-F7A9-D5E814A97EB4}"/>
              </a:ext>
            </a:extLst>
          </p:cNvPr>
          <p:cNvSpPr txBox="1"/>
          <p:nvPr/>
        </p:nvSpPr>
        <p:spPr>
          <a:xfrm>
            <a:off x="992867" y="3533135"/>
            <a:ext cx="10900610" cy="5125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연구 배경 및 목적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문제 정의</a:t>
            </a:r>
            <a:r>
              <a:rPr lang="en-US" altLang="ko-KR" dirty="0"/>
              <a:t>: </a:t>
            </a:r>
            <a:r>
              <a:rPr lang="ko-KR" altLang="en-US" dirty="0"/>
              <a:t>연합학습</a:t>
            </a:r>
            <a:r>
              <a:rPr lang="en-US" altLang="ko-KR" dirty="0"/>
              <a:t>(</a:t>
            </a:r>
            <a:r>
              <a:rPr lang="en" altLang="ko-KR" dirty="0"/>
              <a:t>FL) </a:t>
            </a:r>
            <a:r>
              <a:rPr lang="ko-KR" altLang="en-US" dirty="0"/>
              <a:t>환경의 두 가지 핵심 난제 해결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◦ 데이터 이질성</a:t>
            </a:r>
            <a:r>
              <a:rPr lang="en-US" altLang="ko-KR" dirty="0"/>
              <a:t>: </a:t>
            </a:r>
            <a:r>
              <a:rPr lang="ko-KR" altLang="en-US" dirty="0"/>
              <a:t>클라이언트 간 데이터 분포 불균형</a:t>
            </a:r>
            <a:r>
              <a:rPr lang="en-US" altLang="ko-KR" dirty="0"/>
              <a:t>(</a:t>
            </a:r>
            <a:r>
              <a:rPr lang="en" altLang="ko-KR" dirty="0"/>
              <a:t>Non-IID)</a:t>
            </a:r>
            <a:r>
              <a:rPr lang="ko-KR" altLang="en-US" dirty="0" err="1"/>
              <a:t>으로</a:t>
            </a:r>
            <a:r>
              <a:rPr lang="ko-KR" altLang="en-US" dirty="0"/>
              <a:t> 인한 성능 저하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◦ </a:t>
            </a:r>
            <a:r>
              <a:rPr lang="ko-KR" altLang="en-US" dirty="0"/>
              <a:t>시스템 이질성</a:t>
            </a:r>
            <a:r>
              <a:rPr lang="en-US" altLang="ko-KR" dirty="0"/>
              <a:t>: </a:t>
            </a:r>
            <a:r>
              <a:rPr lang="ko-KR" altLang="en-US" dirty="0"/>
              <a:t>기기 간 컴퓨팅 리소스 차이로 인한 연산 부담 및 지연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연구 목표</a:t>
            </a:r>
            <a:r>
              <a:rPr lang="en-US" altLang="ko-KR" dirty="0"/>
              <a:t>: </a:t>
            </a:r>
            <a:r>
              <a:rPr lang="ko-KR" altLang="en-US" dirty="0"/>
              <a:t>두 가지 새로운 알고리즘</a:t>
            </a:r>
            <a:r>
              <a:rPr lang="en-US" altLang="ko-KR" dirty="0"/>
              <a:t>(</a:t>
            </a:r>
            <a:r>
              <a:rPr lang="en" altLang="ko-KR" dirty="0"/>
              <a:t>BWA, ADM)</a:t>
            </a:r>
            <a:r>
              <a:rPr lang="ko-KR" altLang="en-US" dirty="0"/>
              <a:t>을 제안하여 학습 효율성 및 정확도 향상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제안 기법 </a:t>
            </a:r>
            <a:r>
              <a:rPr lang="en-US" altLang="ko-KR" sz="2000" b="1" dirty="0"/>
              <a:t>1: </a:t>
            </a:r>
            <a:r>
              <a:rPr lang="en" altLang="ko-KR" sz="2000" b="1" dirty="0"/>
              <a:t>BWA (</a:t>
            </a:r>
            <a:r>
              <a:rPr lang="ko-KR" altLang="en-US" sz="2000" b="1" dirty="0"/>
              <a:t>데이터 이질성 해결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동작 방식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◦ </a:t>
            </a:r>
            <a:r>
              <a:rPr lang="ko-KR" altLang="en-US" dirty="0"/>
              <a:t>서버가 현재 학습 상태 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◦ </a:t>
            </a:r>
            <a:r>
              <a:rPr lang="ko-KR" altLang="en-US" dirty="0"/>
              <a:t>로컬 훈련의 배치 크기와 글로벌 집계 가중치 동시에 최적화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기대 효과</a:t>
            </a:r>
            <a:r>
              <a:rPr lang="en-US" altLang="ko-KR" dirty="0"/>
              <a:t>: </a:t>
            </a:r>
            <a:r>
              <a:rPr lang="ko-KR" altLang="en-US" dirty="0"/>
              <a:t>고정된 파라미터의 한계 극복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Non-IID </a:t>
            </a:r>
            <a:r>
              <a:rPr lang="ko-KR" altLang="en-US" dirty="0"/>
              <a:t>환경에서도 수렴 속도 가속화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06C2A1-EAD9-E638-1A83-EFE853630396}"/>
              </a:ext>
            </a:extLst>
          </p:cNvPr>
          <p:cNvSpPr txBox="1"/>
          <p:nvPr/>
        </p:nvSpPr>
        <p:spPr>
          <a:xfrm>
            <a:off x="10607174" y="5814529"/>
            <a:ext cx="8823826" cy="284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제안 기법 </a:t>
            </a:r>
            <a:r>
              <a:rPr lang="en-US" altLang="ko-KR" sz="2000" b="1" dirty="0"/>
              <a:t>2: </a:t>
            </a:r>
            <a:r>
              <a:rPr lang="en" altLang="ko-KR" sz="2000" b="1" dirty="0"/>
              <a:t>ADM (</a:t>
            </a:r>
            <a:r>
              <a:rPr lang="ko-KR" altLang="en-US" sz="2000" b="1" dirty="0"/>
              <a:t>시스템 이질성 해결</a:t>
            </a:r>
            <a:r>
              <a:rPr lang="en-US" altLang="ko-KR" sz="20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동작 방식</a:t>
            </a:r>
            <a:r>
              <a:rPr lang="en-US" altLang="ko-KR" dirty="0"/>
              <a:t>: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  ◦ </a:t>
            </a:r>
            <a:r>
              <a:rPr lang="ko-KR" altLang="en-US" dirty="0"/>
              <a:t>데이터 크기 조절</a:t>
            </a:r>
            <a:r>
              <a:rPr lang="en-US" altLang="ko-KR" dirty="0"/>
              <a:t>: </a:t>
            </a:r>
            <a:r>
              <a:rPr lang="ko-KR" altLang="en-US" dirty="0"/>
              <a:t>학습 라운드가 진행될수록 데이터셋 축소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◦ </a:t>
            </a:r>
            <a:r>
              <a:rPr lang="ko-KR" altLang="en-US" dirty="0"/>
              <a:t>클래스 조정</a:t>
            </a:r>
            <a:r>
              <a:rPr lang="en-US" altLang="ko-KR" dirty="0"/>
              <a:t>: </a:t>
            </a:r>
            <a:r>
              <a:rPr lang="ko-KR" altLang="en-US" dirty="0"/>
              <a:t>데이터가 많은 클래스를 줄여 분포 균일하게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• </a:t>
            </a:r>
            <a:r>
              <a:rPr lang="ko-KR" altLang="en-US" dirty="0"/>
              <a:t>기대 효과</a:t>
            </a:r>
            <a:r>
              <a:rPr lang="en-US" altLang="ko-KR" dirty="0"/>
              <a:t>: </a:t>
            </a:r>
            <a:r>
              <a:rPr lang="ko-KR" altLang="en-US" dirty="0"/>
              <a:t>연산 오버헤드 감소 및 훈련 시간 단축 </a:t>
            </a:r>
            <a:r>
              <a:rPr lang="en-US" altLang="ko-KR" dirty="0"/>
              <a:t>(</a:t>
            </a:r>
            <a:r>
              <a:rPr lang="ko-KR" altLang="en-US" dirty="0"/>
              <a:t>정확도 손실 최소화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7954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E3AE-08DD-0E51-84F9-25D0252AE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F8406C-875A-CC24-3F5B-5E54DB1691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2C6FED-6A47-99EC-01F9-CF194316A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FF8D488-A672-0CE0-9AE2-A29CE46F0318}"/>
              </a:ext>
            </a:extLst>
          </p:cNvPr>
          <p:cNvSpPr txBox="1"/>
          <p:nvPr/>
        </p:nvSpPr>
        <p:spPr>
          <a:xfrm>
            <a:off x="2362200" y="1879600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</a:t>
            </a:r>
            <a:r>
              <a:rPr lang="ko-KR" altLang="en-US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이란</a:t>
            </a:r>
            <a:r>
              <a:rPr lang="en-US" altLang="ko-KR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정의 및 특징</a:t>
            </a:r>
            <a:endParaRPr lang="ko-KR" sz="5600" b="0" i="0" u="none" strike="noStrike" spc="-2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7F5DF1B-A44F-D3DF-4FA5-18DAC603ED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6EE027-ABFD-3D02-C37E-01706D123C3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2436291-5C63-2A8A-50B9-9FC548DEC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13801CB-25ED-B4C4-6FFA-194BD2ED0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9D2A699-B1B2-EBAE-230E-ED82EB0FCC90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2900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F6A999F-AA81-A10E-CA1B-421C59D5A95B}"/>
              </a:ext>
            </a:extLst>
          </p:cNvPr>
          <p:cNvSpPr txBox="1"/>
          <p:nvPr/>
        </p:nvSpPr>
        <p:spPr>
          <a:xfrm>
            <a:off x="2362200" y="2898797"/>
            <a:ext cx="12573000" cy="34144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정의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다수의 분산된 기기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데이터를 중앙 서버로 보내지 않고</a:t>
            </a:r>
            <a:r>
              <a:rPr lang="en-US" altLang="ko-KR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9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각자의 로컬 데이터로 모델을 학습시킨 후 모델의 매개변수만 공유하여 글로벌 모델을 협력적으로 학습하는 기술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12CF824-2B2C-29EB-CA58-A6FA7D9C3DC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D21A39-33B1-04FD-5E6C-F7B84F661EE4}"/>
              </a:ext>
            </a:extLst>
          </p:cNvPr>
          <p:cNvSpPr txBox="1"/>
          <p:nvPr/>
        </p:nvSpPr>
        <p:spPr>
          <a:xfrm>
            <a:off x="2247900" y="6018656"/>
            <a:ext cx="9989126" cy="3506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주요 특징</a:t>
            </a:r>
            <a:endParaRPr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1)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프라이버시 보호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민감한 원본 데이터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Raw Data)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기기 외부로 유출되지 않아 개인정보 보호 탁월함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오직 학습된 모델의 업데이트 정보만 서버와 통신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2)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분산 협력 학습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Distributed Collaborative Learning):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모바일 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IoT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기기 등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엣지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디바이스의 컴퓨팅 자원을 활용하여 학습을 수행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서버는 개별 모델들을 집계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Aggregation)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하여 글로벌 모델을 개선하는 역할 수행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93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C6376-EA76-52B5-A7C2-FD968C92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F67E7F-98AA-EDF9-2B90-4D2343D828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700DB0F-6BD4-123B-66E8-5786220A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10E3F54-579F-9164-4765-DFDB0B4A6911}"/>
              </a:ext>
            </a:extLst>
          </p:cNvPr>
          <p:cNvSpPr txBox="1"/>
          <p:nvPr/>
        </p:nvSpPr>
        <p:spPr>
          <a:xfrm>
            <a:off x="2362200" y="1879600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 </a:t>
            </a:r>
            <a:r>
              <a:rPr lang="ko-KR" altLang="en-US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동작 원리</a:t>
            </a:r>
            <a:endParaRPr lang="ko-KR" sz="5600" b="0" i="0" u="none" strike="noStrike" spc="-2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E67D02C-E4E3-05BD-E002-B1397C8F81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0E8841D-2BC1-DC52-EB7A-100D9E1621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1C37F0E-6652-DB87-6968-101E9C52B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53D6DA7-9D9B-1016-E5D2-5E81920ED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A4A1181-7973-88F7-D6E4-6A0F1D0D9B4C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03C5A32B-A9FC-6149-5A54-CFF65177F6C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B25738-4FE3-B02B-DBEF-17156B32C7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400" y="2898797"/>
            <a:ext cx="117348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5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1E0AD-6B7F-8BDE-70C4-5ED60D5D8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56DC51-F270-E315-8A90-97C7E1BEE92A}"/>
              </a:ext>
            </a:extLst>
          </p:cNvPr>
          <p:cNvSpPr/>
          <p:nvPr/>
        </p:nvSpPr>
        <p:spPr>
          <a:xfrm>
            <a:off x="3940357" y="6667500"/>
            <a:ext cx="9826323" cy="32113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D68710D-2314-8183-2909-776F8352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6200000">
            <a:off x="8293100" y="-8864600"/>
            <a:ext cx="1689100" cy="18694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7A6A30-C2CE-42F4-33B2-1D04F0B9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143000"/>
            <a:ext cx="2222500" cy="406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39277B8-4799-9AEC-8609-23911968BA26}"/>
              </a:ext>
            </a:extLst>
          </p:cNvPr>
          <p:cNvSpPr txBox="1"/>
          <p:nvPr/>
        </p:nvSpPr>
        <p:spPr>
          <a:xfrm>
            <a:off x="2362200" y="1879600"/>
            <a:ext cx="10502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7980"/>
              </a:lnSpc>
            </a:pPr>
            <a:r>
              <a:rPr lang="en-US" altLang="ko-KR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ADM</a:t>
            </a:r>
            <a:r>
              <a:rPr lang="ko-KR" altLang="en-US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알고리즘</a:t>
            </a:r>
            <a:r>
              <a:rPr lang="en-US" altLang="ko-KR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5600" spc="-200" dirty="0">
                <a:solidFill>
                  <a:srgbClr val="30486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정의 및 필요성</a:t>
            </a:r>
            <a:endParaRPr lang="ko-KR" sz="5600" b="0" i="0" u="none" strike="noStrike" spc="-200" dirty="0">
              <a:solidFill>
                <a:srgbClr val="30486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211D2F7-9A9F-6F0B-A749-84BD819608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 rot="360000">
            <a:off x="16802100" y="-1968500"/>
            <a:ext cx="2819400" cy="2819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BC103F3-E3EE-5D78-90EC-0E93A5A12B2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 rot="360000">
            <a:off x="13754100" y="520700"/>
            <a:ext cx="6223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1CFE6DE-10FE-BDAB-98B7-A67FF1AA6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825500"/>
            <a:ext cx="1003300" cy="1003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CED45F6-7A1B-8C50-51EE-D8759F54F1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762000"/>
            <a:ext cx="1117600" cy="1117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7C19C9C-53CA-BAB9-AAA0-521F112F25BB}"/>
              </a:ext>
            </a:extLst>
          </p:cNvPr>
          <p:cNvSpPr txBox="1"/>
          <p:nvPr/>
        </p:nvSpPr>
        <p:spPr>
          <a:xfrm>
            <a:off x="1257300" y="1066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en-US" altLang="ko-KR" sz="2900" b="0" i="0" u="none" strike="noStrike" dirty="0">
                <a:solidFill>
                  <a:srgbClr val="628FC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endParaRPr lang="en-US" sz="2900" b="0" i="0" u="none" strike="noStrike" dirty="0">
              <a:solidFill>
                <a:srgbClr val="628FC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2A379B6C-C714-D569-312C-1DCD23F5730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 rot="360000">
            <a:off x="4089400" y="-1803400"/>
            <a:ext cx="2628900" cy="2628900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56E0B00-3C4D-42B0-6670-C4B069583038}"/>
              </a:ext>
            </a:extLst>
          </p:cNvPr>
          <p:cNvSpPr/>
          <p:nvPr/>
        </p:nvSpPr>
        <p:spPr>
          <a:xfrm>
            <a:off x="3940357" y="3583130"/>
            <a:ext cx="9851843" cy="20937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17E4EA-799F-60E2-DB8B-25F3F8A8B0F7}"/>
              </a:ext>
            </a:extLst>
          </p:cNvPr>
          <p:cNvSpPr txBox="1"/>
          <p:nvPr/>
        </p:nvSpPr>
        <p:spPr>
          <a:xfrm>
            <a:off x="4267200" y="4030066"/>
            <a:ext cx="9084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ADM 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정의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Adaptive Data Management)</a:t>
            </a:r>
          </a:p>
          <a:p>
            <a:pPr algn="ctr"/>
            <a:endParaRPr lang="en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각 클라이언트가 라운드마다 사용할 데이터 양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vₙ)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동적으로 조정하는 알고리즘</a:t>
            </a:r>
          </a:p>
          <a:p>
            <a:pPr algn="ctr"/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“정확도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향상”과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“학습 지연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latency)”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사이의 최적 균형점을 찾기 위한 최적화 모델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FC27DE-EBF9-B0E0-7E9B-3969346A5FA0}"/>
              </a:ext>
            </a:extLst>
          </p:cNvPr>
          <p:cNvSpPr txBox="1"/>
          <p:nvPr/>
        </p:nvSpPr>
        <p:spPr>
          <a:xfrm>
            <a:off x="3399331" y="7099768"/>
            <a:ext cx="10820400" cy="234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ADM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필요성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성능 낮은 디바이스가 전체 라운드 지연 유발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FedAvg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는 모든 데이터를 고정적으로 사용 → 지연 최소화 불가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ADM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클라이언트별 상황에 맞게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데이터량을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줄여 전체 라운드 시간을 단축</a:t>
            </a:r>
          </a:p>
        </p:txBody>
      </p:sp>
    </p:spTree>
    <p:extLst>
      <p:ext uri="{BB962C8B-B14F-4D97-AF65-F5344CB8AC3E}">
        <p14:creationId xmlns:p14="http://schemas.microsoft.com/office/powerpoint/2010/main" val="2580844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1922</Words>
  <Application>Microsoft Office PowerPoint</Application>
  <PresentationFormat>사용자 지정</PresentationFormat>
  <Paragraphs>311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Calibri</vt:lpstr>
      <vt:lpstr>Arial</vt:lpstr>
      <vt:lpstr>Noto Sans KR</vt:lpstr>
      <vt:lpstr>NanumGothic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임광혁</cp:lastModifiedBy>
  <cp:revision>38</cp:revision>
  <dcterms:created xsi:type="dcterms:W3CDTF">2006-08-16T00:00:00Z</dcterms:created>
  <dcterms:modified xsi:type="dcterms:W3CDTF">2025-12-14T07:17:49Z</dcterms:modified>
</cp:coreProperties>
</file>